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65" r:id="rId11"/>
    <p:sldId id="266" r:id="rId12"/>
    <p:sldId id="269" r:id="rId13"/>
    <p:sldId id="270" r:id="rId14"/>
    <p:sldId id="286" r:id="rId15"/>
    <p:sldId id="274" r:id="rId16"/>
    <p:sldId id="287" r:id="rId17"/>
    <p:sldId id="276" r:id="rId18"/>
    <p:sldId id="273" r:id="rId19"/>
    <p:sldId id="277" r:id="rId20"/>
    <p:sldId id="281" r:id="rId21"/>
    <p:sldId id="282" r:id="rId22"/>
    <p:sldId id="278" r:id="rId23"/>
    <p:sldId id="280" r:id="rId24"/>
    <p:sldId id="279" r:id="rId25"/>
    <p:sldId id="283" r:id="rId26"/>
    <p:sldId id="284" r:id="rId27"/>
    <p:sldId id="271" r:id="rId28"/>
    <p:sldId id="272" r:id="rId29"/>
  </p:sldIdLst>
  <p:sldSz cx="9144000" cy="5143500" type="screen16x9"/>
  <p:notesSz cx="6858000" cy="9144000"/>
  <p:embeddedFontLst>
    <p:embeddedFont>
      <p:font typeface="Calibri" panose="020F0502020204030204" pitchFamily="34" charset="0"/>
      <p:regular r:id="rId31"/>
      <p:bold r:id="rId32"/>
      <p:italic r:id="rId33"/>
      <p:boldItalic r:id="rId34"/>
    </p:embeddedFont>
    <p:embeddedFont>
      <p:font typeface="Inria Sans Light" panose="020B0604020202020204" charset="0"/>
      <p:regular r:id="rId35"/>
      <p:bold r:id="rId36"/>
      <p:italic r:id="rId37"/>
      <p:boldItalic r:id="rId38"/>
    </p:embeddedFont>
    <p:embeddedFont>
      <p:font typeface="Inria Serif" panose="020B060402020202020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8" roundtripDataSignature="AMtx7miSyvvAHs2VEmIKFh+KEuHRnbkgW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79CB53D-A150-4DF6-8332-AA588B84B08C}">
  <a:tblStyle styleId="{F79CB53D-A150-4DF6-8332-AA588B84B08C}"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1F2F3"/>
          </a:solidFill>
        </a:fill>
      </a:tcStyle>
    </a:wholeTbl>
    <a:band1H>
      <a:tcTxStyle b="off" i="off"/>
      <a:tcStyle>
        <a:tcBdr/>
        <a:fill>
          <a:solidFill>
            <a:srgbClr val="E2E5E6"/>
          </a:solidFill>
        </a:fill>
      </a:tcStyle>
    </a:band1H>
    <a:band2H>
      <a:tcTxStyle b="off" i="off"/>
      <a:tcStyle>
        <a:tcBdr/>
      </a:tcStyle>
    </a:band2H>
    <a:band1V>
      <a:tcTxStyle b="off" i="off"/>
      <a:tcStyle>
        <a:tcBdr/>
        <a:fill>
          <a:solidFill>
            <a:srgbClr val="E2E5E6"/>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347" autoAdjust="0"/>
    <p:restoredTop sz="79650" autoAdjust="0"/>
  </p:normalViewPr>
  <p:slideViewPr>
    <p:cSldViewPr snapToGrid="0">
      <p:cViewPr>
        <p:scale>
          <a:sx n="100" d="100"/>
          <a:sy n="100" d="100"/>
        </p:scale>
        <p:origin x="547" y="5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8" Type="http://customschemas.google.com/relationships/presentationmetadata" Target="meta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font" Target="fonts/font11.fntdata"/></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F442EA2-39BA-4C9A-AD59-755D4917D532}"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789CD6DB-3A68-4A41-90BD-4F0CBB3617D1}">
      <dgm:prSet phldrT="[Text]"/>
      <dgm:spPr/>
      <dgm:t>
        <a:bodyPr/>
        <a:lstStyle/>
        <a:p>
          <a:r>
            <a:rPr lang="en-US" dirty="0"/>
            <a:t>Xsum(A), large(E), Reddit tifu(A)</a:t>
          </a:r>
        </a:p>
      </dgm:t>
    </dgm:pt>
    <dgm:pt modelId="{C0BEB5FF-8DFB-40B9-A228-C0C6097DDDC4}" type="parTrans" cxnId="{62C10234-45D3-426A-8820-4C0D1D8CBA21}">
      <dgm:prSet/>
      <dgm:spPr/>
      <dgm:t>
        <a:bodyPr/>
        <a:lstStyle/>
        <a:p>
          <a:endParaRPr lang="en-US"/>
        </a:p>
      </dgm:t>
    </dgm:pt>
    <dgm:pt modelId="{1A702531-A59F-4EE2-8246-E2EB0955D8B1}" type="sibTrans" cxnId="{62C10234-45D3-426A-8820-4C0D1D8CBA21}">
      <dgm:prSet/>
      <dgm:spPr/>
      <dgm:t>
        <a:bodyPr/>
        <a:lstStyle/>
        <a:p>
          <a:endParaRPr lang="en-US"/>
        </a:p>
      </dgm:t>
    </dgm:pt>
    <dgm:pt modelId="{3929B1E1-4BC4-4C73-ABE8-27CEF96A3652}">
      <dgm:prSet phldrT="[Text]"/>
      <dgm:spPr/>
      <dgm:t>
        <a:bodyPr/>
        <a:lstStyle/>
        <a:p>
          <a:r>
            <a:rPr lang="en-US" dirty="0">
              <a:solidFill>
                <a:schemeClr val="tx2">
                  <a:lumMod val="10000"/>
                </a:schemeClr>
              </a:solidFill>
            </a:rPr>
            <a:t>Gensim Approach</a:t>
          </a:r>
        </a:p>
      </dgm:t>
      <dgm:extLst>
        <a:ext uri="{E40237B7-FDA0-4F09-8148-C483321AD2D9}">
          <dgm14:cNvPr xmlns:dgm14="http://schemas.microsoft.com/office/drawing/2010/diagram" id="0" name="" title="Group B title"/>
        </a:ext>
      </dgm:extLst>
    </dgm:pt>
    <dgm:pt modelId="{F356CC76-9117-4B79-A270-BBBAFD3E9C79}" type="parTrans" cxnId="{1339090C-9A95-4C05-841C-FA3AF987601B}">
      <dgm:prSet/>
      <dgm:spPr/>
      <dgm:t>
        <a:bodyPr/>
        <a:lstStyle/>
        <a:p>
          <a:endParaRPr lang="en-US"/>
        </a:p>
      </dgm:t>
    </dgm:pt>
    <dgm:pt modelId="{19BA0C22-38BB-4E9F-89D5-0FF5FF9F12CE}" type="sibTrans" cxnId="{1339090C-9A95-4C05-841C-FA3AF987601B}">
      <dgm:prSet/>
      <dgm:spPr/>
      <dgm:t>
        <a:bodyPr/>
        <a:lstStyle/>
        <a:p>
          <a:endParaRPr lang="en-US"/>
        </a:p>
      </dgm:t>
    </dgm:pt>
    <dgm:pt modelId="{99E0600D-9954-43F4-8926-13B8777FAAA1}">
      <dgm:prSet phldrT="[Text]"/>
      <dgm:spPr/>
      <dgm:t>
        <a:bodyPr/>
        <a:lstStyle/>
        <a:p>
          <a:r>
            <a:rPr lang="en-US" dirty="0"/>
            <a:t>Depends on User Input(E)</a:t>
          </a:r>
        </a:p>
      </dgm:t>
      <dgm:extLst>
        <a:ext uri="{E40237B7-FDA0-4F09-8148-C483321AD2D9}">
          <dgm14:cNvPr xmlns:dgm14="http://schemas.microsoft.com/office/drawing/2010/diagram" id="0" name="" title="task 1 and task 2 under Group B"/>
        </a:ext>
      </dgm:extLst>
    </dgm:pt>
    <dgm:pt modelId="{BE23F476-2C5C-42ED-BF2B-CD5FC7ADDDF6}" type="parTrans" cxnId="{09FCCB9D-A30A-4326-970E-26252D39327F}">
      <dgm:prSet/>
      <dgm:spPr/>
      <dgm:t>
        <a:bodyPr/>
        <a:lstStyle/>
        <a:p>
          <a:endParaRPr lang="en-US"/>
        </a:p>
      </dgm:t>
    </dgm:pt>
    <dgm:pt modelId="{C44937DC-4907-4769-AA8B-1B3E7391D7B0}" type="sibTrans" cxnId="{09FCCB9D-A30A-4326-970E-26252D39327F}">
      <dgm:prSet/>
      <dgm:spPr/>
      <dgm:t>
        <a:bodyPr/>
        <a:lstStyle/>
        <a:p>
          <a:endParaRPr lang="en-US"/>
        </a:p>
      </dgm:t>
    </dgm:pt>
    <dgm:pt modelId="{50629C12-7464-4473-ADEF-1A284F8A9957}">
      <dgm:prSet phldrT="[Text]"/>
      <dgm:spPr/>
      <dgm:t>
        <a:bodyPr/>
        <a:lstStyle/>
        <a:p>
          <a:r>
            <a:rPr lang="en-US" dirty="0"/>
            <a:t>Depends on User Input(E)</a:t>
          </a:r>
        </a:p>
      </dgm:t>
      <dgm:extLst>
        <a:ext uri="{E40237B7-FDA0-4F09-8148-C483321AD2D9}">
          <dgm14:cNvPr xmlns:dgm14="http://schemas.microsoft.com/office/drawing/2010/diagram" id="0" name="" title="task 1 and task 2 under Group C"/>
        </a:ext>
      </dgm:extLst>
    </dgm:pt>
    <dgm:pt modelId="{9D1CB46C-0CFA-4B27-9224-267431FBD094}" type="parTrans" cxnId="{1D32FCC9-657C-4348-9C0D-52115D559FEB}">
      <dgm:prSet/>
      <dgm:spPr/>
      <dgm:t>
        <a:bodyPr/>
        <a:lstStyle/>
        <a:p>
          <a:endParaRPr lang="en-US"/>
        </a:p>
      </dgm:t>
    </dgm:pt>
    <dgm:pt modelId="{4576BCC5-0598-4332-A2E7-87AC3ADD4EB8}" type="sibTrans" cxnId="{1D32FCC9-657C-4348-9C0D-52115D559FEB}">
      <dgm:prSet/>
      <dgm:spPr/>
      <dgm:t>
        <a:bodyPr/>
        <a:lstStyle/>
        <a:p>
          <a:endParaRPr lang="en-US"/>
        </a:p>
      </dgm:t>
    </dgm:pt>
    <dgm:pt modelId="{4DF9FE7B-F642-4898-A360-D4E3814E1A3D}">
      <dgm:prSet phldrT="[Text]"/>
      <dgm:spPr/>
      <dgm:t>
        <a:bodyPr/>
        <a:lstStyle/>
        <a:p>
          <a:r>
            <a:rPr lang="en-US" dirty="0">
              <a:solidFill>
                <a:schemeClr val="tx2">
                  <a:lumMod val="10000"/>
                </a:schemeClr>
              </a:solidFill>
            </a:rPr>
            <a:t>Transformer Model Approach (Pegasus)</a:t>
          </a:r>
        </a:p>
      </dgm:t>
      <dgm:extLst>
        <a:ext uri="{E40237B7-FDA0-4F09-8148-C483321AD2D9}">
          <dgm14:cNvPr xmlns:dgm14="http://schemas.microsoft.com/office/drawing/2010/diagram" id="0" name="" title="Group A title"/>
        </a:ext>
      </dgm:extLst>
    </dgm:pt>
    <dgm:pt modelId="{43C18EFF-81FC-4D70-8C6B-E95FF3730413}" type="sibTrans" cxnId="{EBD8BE8D-6018-43E2-B081-034BB5656EB6}">
      <dgm:prSet/>
      <dgm:spPr/>
      <dgm:t>
        <a:bodyPr/>
        <a:lstStyle/>
        <a:p>
          <a:endParaRPr lang="en-US"/>
        </a:p>
      </dgm:t>
    </dgm:pt>
    <dgm:pt modelId="{1C10F06D-860A-4604-A7AD-02E614FE3976}" type="parTrans" cxnId="{EBD8BE8D-6018-43E2-B081-034BB5656EB6}">
      <dgm:prSet/>
      <dgm:spPr/>
      <dgm:t>
        <a:bodyPr/>
        <a:lstStyle/>
        <a:p>
          <a:endParaRPr lang="en-US"/>
        </a:p>
      </dgm:t>
    </dgm:pt>
    <dgm:pt modelId="{60CDF8D0-D4FC-4467-A51E-79C5A58B0B2C}">
      <dgm:prSet phldrT="[Text]"/>
      <dgm:spPr/>
      <dgm:t>
        <a:bodyPr/>
        <a:lstStyle/>
        <a:p>
          <a:r>
            <a:rPr lang="en-US" dirty="0">
              <a:solidFill>
                <a:schemeClr val="tx2">
                  <a:lumMod val="10000"/>
                </a:schemeClr>
              </a:solidFill>
            </a:rPr>
            <a:t>Rule Based Approach</a:t>
          </a:r>
        </a:p>
      </dgm:t>
      <dgm:extLst>
        <a:ext uri="{E40237B7-FDA0-4F09-8148-C483321AD2D9}">
          <dgm14:cNvPr xmlns:dgm14="http://schemas.microsoft.com/office/drawing/2010/diagram" id="0" name="" title="Group C title"/>
        </a:ext>
      </dgm:extLst>
    </dgm:pt>
    <dgm:pt modelId="{3F7FD59D-A716-4310-A89A-AB6F740D9FFF}" type="sibTrans" cxnId="{2BA65DEC-E719-4ED3-8135-48349D42DD04}">
      <dgm:prSet/>
      <dgm:spPr/>
      <dgm:t>
        <a:bodyPr/>
        <a:lstStyle/>
        <a:p>
          <a:endParaRPr lang="en-US"/>
        </a:p>
      </dgm:t>
    </dgm:pt>
    <dgm:pt modelId="{E12A269F-AB82-486A-9077-80F2BBBE48C2}" type="parTrans" cxnId="{2BA65DEC-E719-4ED3-8135-48349D42DD04}">
      <dgm:prSet/>
      <dgm:spPr/>
      <dgm:t>
        <a:bodyPr/>
        <a:lstStyle/>
        <a:p>
          <a:endParaRPr lang="en-US"/>
        </a:p>
      </dgm:t>
    </dgm:pt>
    <dgm:pt modelId="{14684AA3-854C-4F22-B102-C48C278E4B3D}" type="pres">
      <dgm:prSet presAssocID="{3F442EA2-39BA-4C9A-AD59-755D4917D532}" presName="linear" presStyleCnt="0">
        <dgm:presLayoutVars>
          <dgm:dir/>
          <dgm:animLvl val="lvl"/>
          <dgm:resizeHandles val="exact"/>
        </dgm:presLayoutVars>
      </dgm:prSet>
      <dgm:spPr/>
    </dgm:pt>
    <dgm:pt modelId="{6FF7C20C-B4DB-41EA-8122-C4F988DA694D}" type="pres">
      <dgm:prSet presAssocID="{4DF9FE7B-F642-4898-A360-D4E3814E1A3D}" presName="parentLin" presStyleCnt="0"/>
      <dgm:spPr/>
    </dgm:pt>
    <dgm:pt modelId="{2DC2F2DB-1CF5-43F3-816C-4FEB86861684}" type="pres">
      <dgm:prSet presAssocID="{4DF9FE7B-F642-4898-A360-D4E3814E1A3D}" presName="parentLeftMargin" presStyleLbl="node1" presStyleIdx="0" presStyleCnt="3"/>
      <dgm:spPr/>
    </dgm:pt>
    <dgm:pt modelId="{4F6431BA-E268-4E6C-BA89-FFF0C9BEFF7B}" type="pres">
      <dgm:prSet presAssocID="{4DF9FE7B-F642-4898-A360-D4E3814E1A3D}" presName="parentText" presStyleLbl="node1" presStyleIdx="0" presStyleCnt="3">
        <dgm:presLayoutVars>
          <dgm:chMax val="0"/>
          <dgm:bulletEnabled val="1"/>
        </dgm:presLayoutVars>
      </dgm:prSet>
      <dgm:spPr/>
    </dgm:pt>
    <dgm:pt modelId="{6EFFE074-9A21-496C-ACB8-75E26A4830D6}" type="pres">
      <dgm:prSet presAssocID="{4DF9FE7B-F642-4898-A360-D4E3814E1A3D}" presName="negativeSpace" presStyleCnt="0"/>
      <dgm:spPr/>
    </dgm:pt>
    <dgm:pt modelId="{B41B2430-42E1-4A56-B7F2-00B7E7586DC3}" type="pres">
      <dgm:prSet presAssocID="{4DF9FE7B-F642-4898-A360-D4E3814E1A3D}" presName="childText" presStyleLbl="conFgAcc1" presStyleIdx="0" presStyleCnt="3">
        <dgm:presLayoutVars>
          <dgm:bulletEnabled val="1"/>
        </dgm:presLayoutVars>
      </dgm:prSet>
      <dgm:spPr/>
    </dgm:pt>
    <dgm:pt modelId="{4B288B39-84AE-4A8B-909C-56B4427472E5}" type="pres">
      <dgm:prSet presAssocID="{43C18EFF-81FC-4D70-8C6B-E95FF3730413}" presName="spaceBetweenRectangles" presStyleCnt="0"/>
      <dgm:spPr/>
    </dgm:pt>
    <dgm:pt modelId="{A8C431C7-A4E9-4C73-9291-D23F53A1C9F0}" type="pres">
      <dgm:prSet presAssocID="{3929B1E1-4BC4-4C73-ABE8-27CEF96A3652}" presName="parentLin" presStyleCnt="0"/>
      <dgm:spPr/>
    </dgm:pt>
    <dgm:pt modelId="{BD5F6CCD-DEED-4C50-A91E-4377EC956198}" type="pres">
      <dgm:prSet presAssocID="{3929B1E1-4BC4-4C73-ABE8-27CEF96A3652}" presName="parentLeftMargin" presStyleLbl="node1" presStyleIdx="0" presStyleCnt="3"/>
      <dgm:spPr/>
    </dgm:pt>
    <dgm:pt modelId="{8B95F1A1-DE88-4530-AB60-61A43EB4B743}" type="pres">
      <dgm:prSet presAssocID="{3929B1E1-4BC4-4C73-ABE8-27CEF96A3652}" presName="parentText" presStyleLbl="node1" presStyleIdx="1" presStyleCnt="3">
        <dgm:presLayoutVars>
          <dgm:chMax val="0"/>
          <dgm:bulletEnabled val="1"/>
        </dgm:presLayoutVars>
      </dgm:prSet>
      <dgm:spPr/>
    </dgm:pt>
    <dgm:pt modelId="{98CCCCD6-5406-49A0-868A-D0C27F0870B6}" type="pres">
      <dgm:prSet presAssocID="{3929B1E1-4BC4-4C73-ABE8-27CEF96A3652}" presName="negativeSpace" presStyleCnt="0"/>
      <dgm:spPr/>
    </dgm:pt>
    <dgm:pt modelId="{5A82E6E5-86A0-475F-85E6-D325240A867A}" type="pres">
      <dgm:prSet presAssocID="{3929B1E1-4BC4-4C73-ABE8-27CEF96A3652}" presName="childText" presStyleLbl="conFgAcc1" presStyleIdx="1" presStyleCnt="3">
        <dgm:presLayoutVars>
          <dgm:bulletEnabled val="1"/>
        </dgm:presLayoutVars>
      </dgm:prSet>
      <dgm:spPr/>
    </dgm:pt>
    <dgm:pt modelId="{F50616FC-4502-4174-A972-F72050805BC1}" type="pres">
      <dgm:prSet presAssocID="{19BA0C22-38BB-4E9F-89D5-0FF5FF9F12CE}" presName="spaceBetweenRectangles" presStyleCnt="0"/>
      <dgm:spPr/>
    </dgm:pt>
    <dgm:pt modelId="{39DC2226-372F-4EE1-8257-F4C3B257309C}" type="pres">
      <dgm:prSet presAssocID="{60CDF8D0-D4FC-4467-A51E-79C5A58B0B2C}" presName="parentLin" presStyleCnt="0"/>
      <dgm:spPr/>
    </dgm:pt>
    <dgm:pt modelId="{48A215CB-F70B-48FA-997A-620A6834D116}" type="pres">
      <dgm:prSet presAssocID="{60CDF8D0-D4FC-4467-A51E-79C5A58B0B2C}" presName="parentLeftMargin" presStyleLbl="node1" presStyleIdx="1" presStyleCnt="3"/>
      <dgm:spPr/>
    </dgm:pt>
    <dgm:pt modelId="{E64E0815-54DA-43E1-9642-8F5153B8E00B}" type="pres">
      <dgm:prSet presAssocID="{60CDF8D0-D4FC-4467-A51E-79C5A58B0B2C}" presName="parentText" presStyleLbl="node1" presStyleIdx="2" presStyleCnt="3">
        <dgm:presLayoutVars>
          <dgm:chMax val="0"/>
          <dgm:bulletEnabled val="1"/>
        </dgm:presLayoutVars>
      </dgm:prSet>
      <dgm:spPr/>
    </dgm:pt>
    <dgm:pt modelId="{0B96325C-8EBF-4248-9F38-C24034C1A6AF}" type="pres">
      <dgm:prSet presAssocID="{60CDF8D0-D4FC-4467-A51E-79C5A58B0B2C}" presName="negativeSpace" presStyleCnt="0"/>
      <dgm:spPr/>
    </dgm:pt>
    <dgm:pt modelId="{03C3B6C2-1763-4790-9A37-BA583B2A18C8}" type="pres">
      <dgm:prSet presAssocID="{60CDF8D0-D4FC-4467-A51E-79C5A58B0B2C}" presName="childText" presStyleLbl="conFgAcc1" presStyleIdx="2" presStyleCnt="3">
        <dgm:presLayoutVars>
          <dgm:bulletEnabled val="1"/>
        </dgm:presLayoutVars>
      </dgm:prSet>
      <dgm:spPr/>
    </dgm:pt>
  </dgm:ptLst>
  <dgm:cxnLst>
    <dgm:cxn modelId="{36E53D03-580A-4DEE-B752-52E2123A392F}" type="presOf" srcId="{60CDF8D0-D4FC-4467-A51E-79C5A58B0B2C}" destId="{E64E0815-54DA-43E1-9642-8F5153B8E00B}" srcOrd="1" destOrd="0" presId="urn:microsoft.com/office/officeart/2005/8/layout/list1"/>
    <dgm:cxn modelId="{1339090C-9A95-4C05-841C-FA3AF987601B}" srcId="{3F442EA2-39BA-4C9A-AD59-755D4917D532}" destId="{3929B1E1-4BC4-4C73-ABE8-27CEF96A3652}" srcOrd="1" destOrd="0" parTransId="{F356CC76-9117-4B79-A270-BBBAFD3E9C79}" sibTransId="{19BA0C22-38BB-4E9F-89D5-0FF5FF9F12CE}"/>
    <dgm:cxn modelId="{6E67910C-F58F-4F90-8E77-EEA220F145F6}" type="presOf" srcId="{99E0600D-9954-43F4-8926-13B8777FAAA1}" destId="{5A82E6E5-86A0-475F-85E6-D325240A867A}" srcOrd="0" destOrd="0" presId="urn:microsoft.com/office/officeart/2005/8/layout/list1"/>
    <dgm:cxn modelId="{43207A10-DB15-4A8D-9508-23F2D97F3411}" type="presOf" srcId="{4DF9FE7B-F642-4898-A360-D4E3814E1A3D}" destId="{4F6431BA-E268-4E6C-BA89-FFF0C9BEFF7B}" srcOrd="1" destOrd="0" presId="urn:microsoft.com/office/officeart/2005/8/layout/list1"/>
    <dgm:cxn modelId="{AA9D242C-1CCA-466E-A1DE-4AA2EBAFEF92}" type="presOf" srcId="{4DF9FE7B-F642-4898-A360-D4E3814E1A3D}" destId="{2DC2F2DB-1CF5-43F3-816C-4FEB86861684}" srcOrd="0" destOrd="0" presId="urn:microsoft.com/office/officeart/2005/8/layout/list1"/>
    <dgm:cxn modelId="{A7868933-E160-4484-81F0-5AB058E81092}" type="presOf" srcId="{3F442EA2-39BA-4C9A-AD59-755D4917D532}" destId="{14684AA3-854C-4F22-B102-C48C278E4B3D}" srcOrd="0" destOrd="0" presId="urn:microsoft.com/office/officeart/2005/8/layout/list1"/>
    <dgm:cxn modelId="{62C10234-45D3-426A-8820-4C0D1D8CBA21}" srcId="{4DF9FE7B-F642-4898-A360-D4E3814E1A3D}" destId="{789CD6DB-3A68-4A41-90BD-4F0CBB3617D1}" srcOrd="0" destOrd="0" parTransId="{C0BEB5FF-8DFB-40B9-A228-C0C6097DDDC4}" sibTransId="{1A702531-A59F-4EE2-8246-E2EB0955D8B1}"/>
    <dgm:cxn modelId="{A7A3506B-7C90-430C-A1CB-E88B986A5FF1}" type="presOf" srcId="{50629C12-7464-4473-ADEF-1A284F8A9957}" destId="{03C3B6C2-1763-4790-9A37-BA583B2A18C8}" srcOrd="0" destOrd="0" presId="urn:microsoft.com/office/officeart/2005/8/layout/list1"/>
    <dgm:cxn modelId="{D2AD0F59-23CE-4550-AC15-1205536AD3DD}" type="presOf" srcId="{789CD6DB-3A68-4A41-90BD-4F0CBB3617D1}" destId="{B41B2430-42E1-4A56-B7F2-00B7E7586DC3}" srcOrd="0" destOrd="0" presId="urn:microsoft.com/office/officeart/2005/8/layout/list1"/>
    <dgm:cxn modelId="{212DF689-93AC-4709-9FF9-0D6E1447F76C}" type="presOf" srcId="{3929B1E1-4BC4-4C73-ABE8-27CEF96A3652}" destId="{8B95F1A1-DE88-4530-AB60-61A43EB4B743}" srcOrd="1" destOrd="0" presId="urn:microsoft.com/office/officeart/2005/8/layout/list1"/>
    <dgm:cxn modelId="{EBD8BE8D-6018-43E2-B081-034BB5656EB6}" srcId="{3F442EA2-39BA-4C9A-AD59-755D4917D532}" destId="{4DF9FE7B-F642-4898-A360-D4E3814E1A3D}" srcOrd="0" destOrd="0" parTransId="{1C10F06D-860A-4604-A7AD-02E614FE3976}" sibTransId="{43C18EFF-81FC-4D70-8C6B-E95FF3730413}"/>
    <dgm:cxn modelId="{09FCCB9D-A30A-4326-970E-26252D39327F}" srcId="{3929B1E1-4BC4-4C73-ABE8-27CEF96A3652}" destId="{99E0600D-9954-43F4-8926-13B8777FAAA1}" srcOrd="0" destOrd="0" parTransId="{BE23F476-2C5C-42ED-BF2B-CD5FC7ADDDF6}" sibTransId="{C44937DC-4907-4769-AA8B-1B3E7391D7B0}"/>
    <dgm:cxn modelId="{1D32FCC9-657C-4348-9C0D-52115D559FEB}" srcId="{60CDF8D0-D4FC-4467-A51E-79C5A58B0B2C}" destId="{50629C12-7464-4473-ADEF-1A284F8A9957}" srcOrd="0" destOrd="0" parTransId="{9D1CB46C-0CFA-4B27-9224-267431FBD094}" sibTransId="{4576BCC5-0598-4332-A2E7-87AC3ADD4EB8}"/>
    <dgm:cxn modelId="{4A0AC0CD-FB41-45B7-8FE9-DBB6CC5B5855}" type="presOf" srcId="{60CDF8D0-D4FC-4467-A51E-79C5A58B0B2C}" destId="{48A215CB-F70B-48FA-997A-620A6834D116}" srcOrd="0" destOrd="0" presId="urn:microsoft.com/office/officeart/2005/8/layout/list1"/>
    <dgm:cxn modelId="{374C5BD0-9B47-4CFC-ABA8-D97B340654A3}" type="presOf" srcId="{3929B1E1-4BC4-4C73-ABE8-27CEF96A3652}" destId="{BD5F6CCD-DEED-4C50-A91E-4377EC956198}" srcOrd="0" destOrd="0" presId="urn:microsoft.com/office/officeart/2005/8/layout/list1"/>
    <dgm:cxn modelId="{2BA65DEC-E719-4ED3-8135-48349D42DD04}" srcId="{3F442EA2-39BA-4C9A-AD59-755D4917D532}" destId="{60CDF8D0-D4FC-4467-A51E-79C5A58B0B2C}" srcOrd="2" destOrd="0" parTransId="{E12A269F-AB82-486A-9077-80F2BBBE48C2}" sibTransId="{3F7FD59D-A716-4310-A89A-AB6F740D9FFF}"/>
    <dgm:cxn modelId="{C57D609F-D41A-481D-A248-A49D8E4FA935}" type="presParOf" srcId="{14684AA3-854C-4F22-B102-C48C278E4B3D}" destId="{6FF7C20C-B4DB-41EA-8122-C4F988DA694D}" srcOrd="0" destOrd="0" presId="urn:microsoft.com/office/officeart/2005/8/layout/list1"/>
    <dgm:cxn modelId="{280508DB-9424-426E-A208-4D51D86D492F}" type="presParOf" srcId="{6FF7C20C-B4DB-41EA-8122-C4F988DA694D}" destId="{2DC2F2DB-1CF5-43F3-816C-4FEB86861684}" srcOrd="0" destOrd="0" presId="urn:microsoft.com/office/officeart/2005/8/layout/list1"/>
    <dgm:cxn modelId="{30619381-1942-42E8-8E1D-6DDCE1E3CC48}" type="presParOf" srcId="{6FF7C20C-B4DB-41EA-8122-C4F988DA694D}" destId="{4F6431BA-E268-4E6C-BA89-FFF0C9BEFF7B}" srcOrd="1" destOrd="0" presId="urn:microsoft.com/office/officeart/2005/8/layout/list1"/>
    <dgm:cxn modelId="{6884946A-C087-4C57-8EA3-381FED5881BA}" type="presParOf" srcId="{14684AA3-854C-4F22-B102-C48C278E4B3D}" destId="{6EFFE074-9A21-496C-ACB8-75E26A4830D6}" srcOrd="1" destOrd="0" presId="urn:microsoft.com/office/officeart/2005/8/layout/list1"/>
    <dgm:cxn modelId="{CBF1902C-5712-4030-A180-B5A2124D2B6C}" type="presParOf" srcId="{14684AA3-854C-4F22-B102-C48C278E4B3D}" destId="{B41B2430-42E1-4A56-B7F2-00B7E7586DC3}" srcOrd="2" destOrd="0" presId="urn:microsoft.com/office/officeart/2005/8/layout/list1"/>
    <dgm:cxn modelId="{10E80DCF-18FD-47F8-B732-938909F74D1A}" type="presParOf" srcId="{14684AA3-854C-4F22-B102-C48C278E4B3D}" destId="{4B288B39-84AE-4A8B-909C-56B4427472E5}" srcOrd="3" destOrd="0" presId="urn:microsoft.com/office/officeart/2005/8/layout/list1"/>
    <dgm:cxn modelId="{968982D3-299D-4333-AA00-F4EBC8075E17}" type="presParOf" srcId="{14684AA3-854C-4F22-B102-C48C278E4B3D}" destId="{A8C431C7-A4E9-4C73-9291-D23F53A1C9F0}" srcOrd="4" destOrd="0" presId="urn:microsoft.com/office/officeart/2005/8/layout/list1"/>
    <dgm:cxn modelId="{DA85BA93-358F-44D8-AD76-B54D6C8F9B29}" type="presParOf" srcId="{A8C431C7-A4E9-4C73-9291-D23F53A1C9F0}" destId="{BD5F6CCD-DEED-4C50-A91E-4377EC956198}" srcOrd="0" destOrd="0" presId="urn:microsoft.com/office/officeart/2005/8/layout/list1"/>
    <dgm:cxn modelId="{376DE953-739B-4C0A-8170-6EC1A7BE7FAB}" type="presParOf" srcId="{A8C431C7-A4E9-4C73-9291-D23F53A1C9F0}" destId="{8B95F1A1-DE88-4530-AB60-61A43EB4B743}" srcOrd="1" destOrd="0" presId="urn:microsoft.com/office/officeart/2005/8/layout/list1"/>
    <dgm:cxn modelId="{0EDC2434-8776-4013-A338-84D8064EF050}" type="presParOf" srcId="{14684AA3-854C-4F22-B102-C48C278E4B3D}" destId="{98CCCCD6-5406-49A0-868A-D0C27F0870B6}" srcOrd="5" destOrd="0" presId="urn:microsoft.com/office/officeart/2005/8/layout/list1"/>
    <dgm:cxn modelId="{55D3F02D-E607-484A-9C5B-96EC7CE0E2F2}" type="presParOf" srcId="{14684AA3-854C-4F22-B102-C48C278E4B3D}" destId="{5A82E6E5-86A0-475F-85E6-D325240A867A}" srcOrd="6" destOrd="0" presId="urn:microsoft.com/office/officeart/2005/8/layout/list1"/>
    <dgm:cxn modelId="{131474E7-A334-4C50-B383-52C80914341C}" type="presParOf" srcId="{14684AA3-854C-4F22-B102-C48C278E4B3D}" destId="{F50616FC-4502-4174-A972-F72050805BC1}" srcOrd="7" destOrd="0" presId="urn:microsoft.com/office/officeart/2005/8/layout/list1"/>
    <dgm:cxn modelId="{2FDF9586-6806-402C-AC75-143417E3F41F}" type="presParOf" srcId="{14684AA3-854C-4F22-B102-C48C278E4B3D}" destId="{39DC2226-372F-4EE1-8257-F4C3B257309C}" srcOrd="8" destOrd="0" presId="urn:microsoft.com/office/officeart/2005/8/layout/list1"/>
    <dgm:cxn modelId="{8668CE41-9FF3-4127-9BDD-B935E50C8A40}" type="presParOf" srcId="{39DC2226-372F-4EE1-8257-F4C3B257309C}" destId="{48A215CB-F70B-48FA-997A-620A6834D116}" srcOrd="0" destOrd="0" presId="urn:microsoft.com/office/officeart/2005/8/layout/list1"/>
    <dgm:cxn modelId="{A2F277AD-6B5A-4176-A30C-5D45BC6FD851}" type="presParOf" srcId="{39DC2226-372F-4EE1-8257-F4C3B257309C}" destId="{E64E0815-54DA-43E1-9642-8F5153B8E00B}" srcOrd="1" destOrd="0" presId="urn:microsoft.com/office/officeart/2005/8/layout/list1"/>
    <dgm:cxn modelId="{79CDAE8B-0717-4057-A980-40B49400C101}" type="presParOf" srcId="{14684AA3-854C-4F22-B102-C48C278E4B3D}" destId="{0B96325C-8EBF-4248-9F38-C24034C1A6AF}" srcOrd="9" destOrd="0" presId="urn:microsoft.com/office/officeart/2005/8/layout/list1"/>
    <dgm:cxn modelId="{D241E28D-FF5B-4783-83BF-EE2EB252C5EB}" type="presParOf" srcId="{14684AA3-854C-4F22-B102-C48C278E4B3D}" destId="{03C3B6C2-1763-4790-9A37-BA583B2A18C8}"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1B2430-42E1-4A56-B7F2-00B7E7586DC3}">
      <dsp:nvSpPr>
        <dsp:cNvPr id="0" name=""/>
        <dsp:cNvSpPr/>
      </dsp:nvSpPr>
      <dsp:spPr>
        <a:xfrm>
          <a:off x="0" y="325317"/>
          <a:ext cx="6780531" cy="876487"/>
        </a:xfrm>
        <a:prstGeom prst="rect">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26245" tIns="437388" rIns="526245" bIns="149352" numCol="1" spcCol="1270" anchor="t" anchorCtr="0">
          <a:noAutofit/>
        </a:bodyPr>
        <a:lstStyle/>
        <a:p>
          <a:pPr marL="228600" lvl="1" indent="-228600" algn="l" defTabSz="933450">
            <a:lnSpc>
              <a:spcPct val="90000"/>
            </a:lnSpc>
            <a:spcBef>
              <a:spcPct val="0"/>
            </a:spcBef>
            <a:spcAft>
              <a:spcPct val="15000"/>
            </a:spcAft>
            <a:buChar char="•"/>
          </a:pPr>
          <a:r>
            <a:rPr lang="en-US" sz="2100" kern="1200" dirty="0"/>
            <a:t>Xsum(A), large(E), Reddit tifu(A)</a:t>
          </a:r>
        </a:p>
      </dsp:txBody>
      <dsp:txXfrm>
        <a:off x="0" y="325317"/>
        <a:ext cx="6780531" cy="876487"/>
      </dsp:txXfrm>
    </dsp:sp>
    <dsp:sp modelId="{4F6431BA-E268-4E6C-BA89-FFF0C9BEFF7B}">
      <dsp:nvSpPr>
        <dsp:cNvPr id="0" name=""/>
        <dsp:cNvSpPr/>
      </dsp:nvSpPr>
      <dsp:spPr>
        <a:xfrm>
          <a:off x="339026" y="15357"/>
          <a:ext cx="4746371" cy="619920"/>
        </a:xfrm>
        <a:prstGeom prst="roundRect">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9402" tIns="0" rIns="179402" bIns="0" numCol="1" spcCol="1270" anchor="ctr" anchorCtr="0">
          <a:noAutofit/>
        </a:bodyPr>
        <a:lstStyle/>
        <a:p>
          <a:pPr marL="0" lvl="0" indent="0" algn="l" defTabSz="933450">
            <a:lnSpc>
              <a:spcPct val="90000"/>
            </a:lnSpc>
            <a:spcBef>
              <a:spcPct val="0"/>
            </a:spcBef>
            <a:spcAft>
              <a:spcPct val="35000"/>
            </a:spcAft>
            <a:buNone/>
          </a:pPr>
          <a:r>
            <a:rPr lang="en-US" sz="2100" kern="1200" dirty="0">
              <a:solidFill>
                <a:schemeClr val="tx2">
                  <a:lumMod val="10000"/>
                </a:schemeClr>
              </a:solidFill>
            </a:rPr>
            <a:t>Transformer Model Approach (Pegasus)</a:t>
          </a:r>
        </a:p>
      </dsp:txBody>
      <dsp:txXfrm>
        <a:off x="369288" y="45619"/>
        <a:ext cx="4685847" cy="559396"/>
      </dsp:txXfrm>
    </dsp:sp>
    <dsp:sp modelId="{5A82E6E5-86A0-475F-85E6-D325240A867A}">
      <dsp:nvSpPr>
        <dsp:cNvPr id="0" name=""/>
        <dsp:cNvSpPr/>
      </dsp:nvSpPr>
      <dsp:spPr>
        <a:xfrm>
          <a:off x="0" y="1625164"/>
          <a:ext cx="6780531" cy="876487"/>
        </a:xfrm>
        <a:prstGeom prst="rect">
          <a:avLst/>
        </a:prstGeom>
        <a:solidFill>
          <a:schemeClr val="lt1">
            <a:alpha val="90000"/>
            <a:hueOff val="0"/>
            <a:satOff val="0"/>
            <a:lumOff val="0"/>
            <a:alphaOff val="0"/>
          </a:schemeClr>
        </a:solidFill>
        <a:ln w="9525" cap="flat" cmpd="sng" algn="ctr">
          <a:solidFill>
            <a:schemeClr val="accent2">
              <a:hueOff val="-279978"/>
              <a:satOff val="4595"/>
              <a:lumOff val="3235"/>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26245" tIns="437388" rIns="526245" bIns="149352" numCol="1" spcCol="1270" anchor="t" anchorCtr="0">
          <a:noAutofit/>
        </a:bodyPr>
        <a:lstStyle/>
        <a:p>
          <a:pPr marL="228600" lvl="1" indent="-228600" algn="l" defTabSz="933450">
            <a:lnSpc>
              <a:spcPct val="90000"/>
            </a:lnSpc>
            <a:spcBef>
              <a:spcPct val="0"/>
            </a:spcBef>
            <a:spcAft>
              <a:spcPct val="15000"/>
            </a:spcAft>
            <a:buChar char="•"/>
          </a:pPr>
          <a:r>
            <a:rPr lang="en-US" sz="2100" kern="1200" dirty="0"/>
            <a:t>Depends on User Input(E)</a:t>
          </a:r>
        </a:p>
      </dsp:txBody>
      <dsp:txXfrm>
        <a:off x="0" y="1625164"/>
        <a:ext cx="6780531" cy="876487"/>
      </dsp:txXfrm>
    </dsp:sp>
    <dsp:sp modelId="{8B95F1A1-DE88-4530-AB60-61A43EB4B743}">
      <dsp:nvSpPr>
        <dsp:cNvPr id="0" name=""/>
        <dsp:cNvSpPr/>
      </dsp:nvSpPr>
      <dsp:spPr>
        <a:xfrm>
          <a:off x="339026" y="1315204"/>
          <a:ext cx="4746371" cy="619920"/>
        </a:xfrm>
        <a:prstGeom prst="roundRect">
          <a:avLst/>
        </a:prstGeom>
        <a:gradFill rotWithShape="0">
          <a:gsLst>
            <a:gs pos="0">
              <a:schemeClr val="accent2">
                <a:hueOff val="-279978"/>
                <a:satOff val="4595"/>
                <a:lumOff val="3235"/>
                <a:alphaOff val="0"/>
                <a:tint val="100000"/>
                <a:shade val="100000"/>
                <a:satMod val="130000"/>
              </a:schemeClr>
            </a:gs>
            <a:gs pos="100000">
              <a:schemeClr val="accent2">
                <a:hueOff val="-279978"/>
                <a:satOff val="4595"/>
                <a:lumOff val="3235"/>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9402" tIns="0" rIns="179402" bIns="0" numCol="1" spcCol="1270" anchor="ctr" anchorCtr="0">
          <a:noAutofit/>
        </a:bodyPr>
        <a:lstStyle/>
        <a:p>
          <a:pPr marL="0" lvl="0" indent="0" algn="l" defTabSz="933450">
            <a:lnSpc>
              <a:spcPct val="90000"/>
            </a:lnSpc>
            <a:spcBef>
              <a:spcPct val="0"/>
            </a:spcBef>
            <a:spcAft>
              <a:spcPct val="35000"/>
            </a:spcAft>
            <a:buNone/>
          </a:pPr>
          <a:r>
            <a:rPr lang="en-US" sz="2100" kern="1200" dirty="0">
              <a:solidFill>
                <a:schemeClr val="tx2">
                  <a:lumMod val="10000"/>
                </a:schemeClr>
              </a:solidFill>
            </a:rPr>
            <a:t>Gensim Approach</a:t>
          </a:r>
        </a:p>
      </dsp:txBody>
      <dsp:txXfrm>
        <a:off x="369288" y="1345466"/>
        <a:ext cx="4685847" cy="559396"/>
      </dsp:txXfrm>
    </dsp:sp>
    <dsp:sp modelId="{03C3B6C2-1763-4790-9A37-BA583B2A18C8}">
      <dsp:nvSpPr>
        <dsp:cNvPr id="0" name=""/>
        <dsp:cNvSpPr/>
      </dsp:nvSpPr>
      <dsp:spPr>
        <a:xfrm>
          <a:off x="0" y="2925012"/>
          <a:ext cx="6780531" cy="876487"/>
        </a:xfrm>
        <a:prstGeom prst="rect">
          <a:avLst/>
        </a:prstGeom>
        <a:solidFill>
          <a:schemeClr val="lt1">
            <a:alpha val="90000"/>
            <a:hueOff val="0"/>
            <a:satOff val="0"/>
            <a:lumOff val="0"/>
            <a:alphaOff val="0"/>
          </a:schemeClr>
        </a:solidFill>
        <a:ln w="9525" cap="flat" cmpd="sng" algn="ctr">
          <a:solidFill>
            <a:schemeClr val="accent2">
              <a:hueOff val="-559956"/>
              <a:satOff val="9190"/>
              <a:lumOff val="647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26245" tIns="437388" rIns="526245" bIns="149352" numCol="1" spcCol="1270" anchor="t" anchorCtr="0">
          <a:noAutofit/>
        </a:bodyPr>
        <a:lstStyle/>
        <a:p>
          <a:pPr marL="228600" lvl="1" indent="-228600" algn="l" defTabSz="933450">
            <a:lnSpc>
              <a:spcPct val="90000"/>
            </a:lnSpc>
            <a:spcBef>
              <a:spcPct val="0"/>
            </a:spcBef>
            <a:spcAft>
              <a:spcPct val="15000"/>
            </a:spcAft>
            <a:buChar char="•"/>
          </a:pPr>
          <a:r>
            <a:rPr lang="en-US" sz="2100" kern="1200" dirty="0"/>
            <a:t>Depends on User Input(E)</a:t>
          </a:r>
        </a:p>
      </dsp:txBody>
      <dsp:txXfrm>
        <a:off x="0" y="2925012"/>
        <a:ext cx="6780531" cy="876487"/>
      </dsp:txXfrm>
    </dsp:sp>
    <dsp:sp modelId="{E64E0815-54DA-43E1-9642-8F5153B8E00B}">
      <dsp:nvSpPr>
        <dsp:cNvPr id="0" name=""/>
        <dsp:cNvSpPr/>
      </dsp:nvSpPr>
      <dsp:spPr>
        <a:xfrm>
          <a:off x="339026" y="2615052"/>
          <a:ext cx="4746371" cy="619920"/>
        </a:xfrm>
        <a:prstGeom prst="roundRect">
          <a:avLst/>
        </a:prstGeom>
        <a:gradFill rotWithShape="0">
          <a:gsLst>
            <a:gs pos="0">
              <a:schemeClr val="accent2">
                <a:hueOff val="-559956"/>
                <a:satOff val="9190"/>
                <a:lumOff val="6471"/>
                <a:alphaOff val="0"/>
                <a:tint val="100000"/>
                <a:shade val="100000"/>
                <a:satMod val="130000"/>
              </a:schemeClr>
            </a:gs>
            <a:gs pos="100000">
              <a:schemeClr val="accent2">
                <a:hueOff val="-559956"/>
                <a:satOff val="9190"/>
                <a:lumOff val="6471"/>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9402" tIns="0" rIns="179402" bIns="0" numCol="1" spcCol="1270" anchor="ctr" anchorCtr="0">
          <a:noAutofit/>
        </a:bodyPr>
        <a:lstStyle/>
        <a:p>
          <a:pPr marL="0" lvl="0" indent="0" algn="l" defTabSz="933450">
            <a:lnSpc>
              <a:spcPct val="90000"/>
            </a:lnSpc>
            <a:spcBef>
              <a:spcPct val="0"/>
            </a:spcBef>
            <a:spcAft>
              <a:spcPct val="35000"/>
            </a:spcAft>
            <a:buNone/>
          </a:pPr>
          <a:r>
            <a:rPr lang="en-US" sz="2100" kern="1200" dirty="0">
              <a:solidFill>
                <a:schemeClr val="tx2">
                  <a:lumMod val="10000"/>
                </a:schemeClr>
              </a:solidFill>
            </a:rPr>
            <a:t>Rule Based Approach</a:t>
          </a:r>
        </a:p>
      </dsp:txBody>
      <dsp:txXfrm>
        <a:off x="369288" y="2645314"/>
        <a:ext cx="4685847" cy="559396"/>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
        <p:cNvGrpSpPr/>
        <p:nvPr/>
      </p:nvGrpSpPr>
      <p:grpSpPr>
        <a:xfrm>
          <a:off x="0" y="0"/>
          <a:ext cx="0" cy="0"/>
          <a:chOff x="0" y="0"/>
          <a:chExt cx="0" cy="0"/>
        </a:xfrm>
      </p:grpSpPr>
      <p:sp>
        <p:nvSpPr>
          <p:cNvPr id="35" name="Google Shape;3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 name="Google Shape;3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126" name="Google Shape;12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134" name="Google Shape;13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158" name="Google Shape;158;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5" name="Google Shape;165;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5" name="Google Shape;165;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5774482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5" name="Google Shape;165;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41869427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188" name="Google Shape;188;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7" name="Google Shape;197;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 name="Google Shape;4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 name="Google Shape;5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63" name="Google Shape;6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70" name="Google Shape;7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7" name="Google Shape;7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3" name="Google Shape;83;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a:t>***** SENTENCE RANKING *****</a:t>
            </a: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Clr>
                <a:schemeClr val="dk1"/>
              </a:buClr>
              <a:buSzPts val="1100"/>
              <a:buFont typeface="Arial"/>
              <a:buNone/>
            </a:pPr>
            <a:r>
              <a:rPr lang="en"/>
              <a:t>Dataset : 5 documents with 20 sentences</a:t>
            </a:r>
            <a:endParaRPr/>
          </a:p>
          <a:p>
            <a:pPr marL="0" lvl="0" indent="0" algn="l" rtl="0">
              <a:lnSpc>
                <a:spcPct val="100000"/>
              </a:lnSpc>
              <a:spcBef>
                <a:spcPts val="0"/>
              </a:spcBef>
              <a:spcAft>
                <a:spcPts val="0"/>
              </a:spcAft>
              <a:buClr>
                <a:schemeClr val="dk1"/>
              </a:buClr>
              <a:buSzPts val="1100"/>
              <a:buFont typeface="Arial"/>
              <a:buNone/>
            </a:pPr>
            <a:r>
              <a:rPr lang="en"/>
              <a:t>Moto : Summarize documents using Extractive Text Summarization.</a:t>
            </a:r>
            <a:endParaRPr/>
          </a:p>
          <a:p>
            <a:pPr marL="0" lvl="0" indent="0" algn="l" rtl="0">
              <a:lnSpc>
                <a:spcPct val="100000"/>
              </a:lnSpc>
              <a:spcBef>
                <a:spcPts val="0"/>
              </a:spcBef>
              <a:spcAft>
                <a:spcPts val="0"/>
              </a:spcAft>
              <a:buClr>
                <a:schemeClr val="dk1"/>
              </a:buClr>
              <a:buSzPts val="1100"/>
              <a:buFont typeface="Arial"/>
              <a:buNone/>
            </a:pPr>
            <a:r>
              <a:rPr lang="en"/>
              <a:t>Approach : Extractive Text Summarization using Sentence Ranking</a:t>
            </a:r>
            <a:endParaRPr/>
          </a:p>
          <a:p>
            <a:pPr marL="0" lvl="0" indent="0" algn="l" rtl="0">
              <a:lnSpc>
                <a:spcPct val="100000"/>
              </a:lnSpc>
              <a:spcBef>
                <a:spcPts val="0"/>
              </a:spcBef>
              <a:spcAft>
                <a:spcPts val="0"/>
              </a:spcAft>
              <a:buClr>
                <a:schemeClr val="dk1"/>
              </a:buClr>
              <a:buSzPts val="1100"/>
              <a:buFont typeface="Arial"/>
              <a:buNone/>
            </a:pPr>
            <a:r>
              <a:rPr lang="en"/>
              <a:t>Implementation : They are taking input as text file (.txt). Firstly, the file which is given as input is tokenized in order to get tokens of the terms. The stop words are removed from the text after tokenization. The words which are remained are considered as a keyword. The key words are taken as an input for that we are attaching a part of tag to each keyword. After completing this pre-processing step, we are calculating frequency of each keyword like how frequently that key word has occurred, from this maximum frequency of the keyword is taken. Now weighted frequency of the word is calculated by dividing frequency of the keywords by maximum frequency of the key words. In this step they are calculating the sum of weighted frequencies. Finally, summarizer will extract the high weighted frequency sentences and the extracted sentences are converted into audio form.</a:t>
            </a:r>
            <a:endParaRPr/>
          </a:p>
          <a:p>
            <a:pPr marL="0" lvl="0" indent="0" algn="l" rtl="0">
              <a:lnSpc>
                <a:spcPct val="100000"/>
              </a:lnSpc>
              <a:spcBef>
                <a:spcPts val="0"/>
              </a:spcBef>
              <a:spcAft>
                <a:spcPts val="0"/>
              </a:spcAft>
              <a:buClr>
                <a:schemeClr val="dk1"/>
              </a:buClr>
              <a:buSzPts val="1100"/>
              <a:buFont typeface="Arial"/>
              <a:buNone/>
            </a:pPr>
            <a:r>
              <a:rPr lang="en"/>
              <a:t>Drawback : Accuracy level is low.</a:t>
            </a:r>
            <a:endParaRPr/>
          </a:p>
          <a:p>
            <a:pPr marL="0" lvl="0" indent="0" algn="l" rtl="0">
              <a:lnSpc>
                <a:spcPct val="100000"/>
              </a:lnSpc>
              <a:spcBef>
                <a:spcPts val="0"/>
              </a:spcBef>
              <a:spcAft>
                <a:spcPts val="0"/>
              </a:spcAft>
              <a:buClr>
                <a:schemeClr val="dk1"/>
              </a:buClr>
              <a:buSzPts val="1100"/>
              <a:buFont typeface="Arial"/>
              <a:buNone/>
            </a:pPr>
            <a:r>
              <a:rPr lang="en"/>
              <a:t>Future Scope : Multiple documents of similar topic can also be summarized.</a:t>
            </a: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Clr>
                <a:schemeClr val="dk1"/>
              </a:buClr>
              <a:buSzPts val="1100"/>
              <a:buFont typeface="Arial"/>
              <a:buNone/>
            </a:pPr>
            <a:r>
              <a:rPr lang="en"/>
              <a:t>After completing the pre-processing step we calculate frequency of each keyword like how frequently that key word has occurred, from that maximum frequency of the keyword is taken. Then weighted frequency of the word is calculated by dividing frequency of the keywords by maximum frequency of the key words. In this step, we calculate the sum of weighted frequencies. Finally, summarizer will extract the high weighted frequency sentences and the extracted sentences are converted into audio form.</a:t>
            </a:r>
            <a:endParaRPr/>
          </a:p>
          <a:p>
            <a:pPr marL="0" lvl="0" indent="0" algn="l" rtl="0">
              <a:lnSpc>
                <a:spcPct val="100000"/>
              </a:lnSpc>
              <a:spcBef>
                <a:spcPts val="0"/>
              </a:spcBef>
              <a:spcAft>
                <a:spcPts val="0"/>
              </a:spcAft>
              <a:buSzPts val="1400"/>
              <a:buNone/>
            </a:pPr>
            <a:endParaRPr/>
          </a:p>
        </p:txBody>
      </p:sp>
      <p:sp>
        <p:nvSpPr>
          <p:cNvPr id="111" name="Google Shape;11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a:t>***** Rule-Based Concept *****</a:t>
            </a: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Clr>
                <a:schemeClr val="dk1"/>
              </a:buClr>
              <a:buSzPts val="1100"/>
              <a:buFont typeface="Arial"/>
              <a:buNone/>
            </a:pPr>
            <a:r>
              <a:rPr lang="en"/>
              <a:t>Dataset : Document Understanding Conferences (DUC) 2002 dataset</a:t>
            </a:r>
            <a:endParaRPr/>
          </a:p>
          <a:p>
            <a:pPr marL="0" lvl="0" indent="0" algn="l" rtl="0">
              <a:lnSpc>
                <a:spcPct val="100000"/>
              </a:lnSpc>
              <a:spcBef>
                <a:spcPts val="0"/>
              </a:spcBef>
              <a:spcAft>
                <a:spcPts val="0"/>
              </a:spcAft>
              <a:buClr>
                <a:schemeClr val="dk1"/>
              </a:buClr>
              <a:buSzPts val="1100"/>
              <a:buFont typeface="Arial"/>
              <a:buNone/>
            </a:pPr>
            <a:r>
              <a:rPr lang="en"/>
              <a:t>Moto : Summarize documents using Extractive Text Summarization.</a:t>
            </a:r>
            <a:endParaRPr/>
          </a:p>
          <a:p>
            <a:pPr marL="0" lvl="0" indent="0" algn="l" rtl="0">
              <a:lnSpc>
                <a:spcPct val="100000"/>
              </a:lnSpc>
              <a:spcBef>
                <a:spcPts val="0"/>
              </a:spcBef>
              <a:spcAft>
                <a:spcPts val="0"/>
              </a:spcAft>
              <a:buClr>
                <a:schemeClr val="dk1"/>
              </a:buClr>
              <a:buSzPts val="1100"/>
              <a:buFont typeface="Arial"/>
              <a:buNone/>
            </a:pPr>
            <a:r>
              <a:rPr lang="en"/>
              <a:t>Approach : Extractive Text Summarization using Rule-Based Summarizer</a:t>
            </a:r>
            <a:endParaRPr/>
          </a:p>
          <a:p>
            <a:pPr marL="0" lvl="0" indent="0" algn="l" rtl="0">
              <a:lnSpc>
                <a:spcPct val="100000"/>
              </a:lnSpc>
              <a:spcBef>
                <a:spcPts val="0"/>
              </a:spcBef>
              <a:spcAft>
                <a:spcPts val="0"/>
              </a:spcAft>
              <a:buClr>
                <a:schemeClr val="dk1"/>
              </a:buClr>
              <a:buSzPts val="1100"/>
              <a:buFont typeface="Arial"/>
              <a:buNone/>
            </a:pPr>
            <a:r>
              <a:rPr lang="en"/>
              <a:t>Implementation : The main focus of this paper is to summarize a single document and create its extractive summary. Pre-processing is the most primary step in any summarization method. Pre-processing methods applied are tokenization, stop word removal and stemming. Then, the next step is keyword extraction.  In keyword extraction phase, frequency count of each word or a term in a document is calculated in order to find out its importance. Then, in pruning, a threshold is defined. This value is calculated, by summing the term with lowest frequency and the term with the largest frequency thus taking their mean. Once threshold is calculated, all terms with tf less than the threshold value are pruned off from the document. After pre-processing step, each sentence of document is represented as attribute vector of features. Seven features are calculated for each sentence and each feature is given a value from 0 to 1 after normalization. Features considered are Sentence Position, Title Feature, Numerical Value, Keyword Weight, Proper Noun, Sentence To Sentence Similarity, Sentence Length. All sentences are sorted in ascending order based on their scores. Final extractive summary of the document will be displayed.</a:t>
            </a:r>
            <a:endParaRPr/>
          </a:p>
          <a:p>
            <a:pPr marL="0" lvl="0" indent="0" algn="l" rtl="0">
              <a:lnSpc>
                <a:spcPct val="100000"/>
              </a:lnSpc>
              <a:spcBef>
                <a:spcPts val="0"/>
              </a:spcBef>
              <a:spcAft>
                <a:spcPts val="0"/>
              </a:spcAft>
              <a:buClr>
                <a:schemeClr val="dk1"/>
              </a:buClr>
              <a:buSzPts val="1100"/>
              <a:buFont typeface="Arial"/>
              <a:buNone/>
            </a:pPr>
            <a:r>
              <a:rPr lang="en"/>
              <a:t>Drawback : Accuracy level is low.</a:t>
            </a:r>
            <a:endParaRPr/>
          </a:p>
          <a:p>
            <a:pPr marL="0" lvl="0" indent="0" algn="l" rtl="0">
              <a:lnSpc>
                <a:spcPct val="100000"/>
              </a:lnSpc>
              <a:spcBef>
                <a:spcPts val="0"/>
              </a:spcBef>
              <a:spcAft>
                <a:spcPts val="0"/>
              </a:spcAft>
              <a:buSzPts val="1100"/>
              <a:buNone/>
            </a:pPr>
            <a:r>
              <a:rPr lang="en"/>
              <a:t>Future Scope : Multiple documents of similar topic can also be summarized.</a:t>
            </a:r>
            <a:endParaRPr/>
          </a:p>
        </p:txBody>
      </p:sp>
      <p:sp>
        <p:nvSpPr>
          <p:cNvPr id="118" name="Google Shape;118;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10" name="Google Shape;10;p22"/>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1" name="Google Shape;11;p22"/>
          <p:cNvSpPr txBox="1">
            <a:spLocks noGrp="1"/>
          </p:cNvSpPr>
          <p:nvPr>
            <p:ph type="ctrTitle"/>
          </p:nvPr>
        </p:nvSpPr>
        <p:spPr>
          <a:xfrm>
            <a:off x="855300" y="1756525"/>
            <a:ext cx="7433400" cy="16305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SzPts val="6000"/>
              <a:buNone/>
              <a:defRPr sz="6000"/>
            </a:lvl1pPr>
            <a:lvl2pPr lvl="1" algn="l">
              <a:lnSpc>
                <a:spcPct val="90000"/>
              </a:lnSpc>
              <a:spcBef>
                <a:spcPts val="0"/>
              </a:spcBef>
              <a:spcAft>
                <a:spcPts val="0"/>
              </a:spcAft>
              <a:buSzPts val="6000"/>
              <a:buNone/>
              <a:defRPr sz="6000"/>
            </a:lvl2pPr>
            <a:lvl3pPr lvl="2" algn="l">
              <a:lnSpc>
                <a:spcPct val="90000"/>
              </a:lnSpc>
              <a:spcBef>
                <a:spcPts val="0"/>
              </a:spcBef>
              <a:spcAft>
                <a:spcPts val="0"/>
              </a:spcAft>
              <a:buSzPts val="6000"/>
              <a:buNone/>
              <a:defRPr sz="6000"/>
            </a:lvl3pPr>
            <a:lvl4pPr lvl="3" algn="l">
              <a:lnSpc>
                <a:spcPct val="90000"/>
              </a:lnSpc>
              <a:spcBef>
                <a:spcPts val="0"/>
              </a:spcBef>
              <a:spcAft>
                <a:spcPts val="0"/>
              </a:spcAft>
              <a:buSzPts val="6000"/>
              <a:buNone/>
              <a:defRPr sz="6000"/>
            </a:lvl4pPr>
            <a:lvl5pPr lvl="4" algn="l">
              <a:lnSpc>
                <a:spcPct val="90000"/>
              </a:lnSpc>
              <a:spcBef>
                <a:spcPts val="0"/>
              </a:spcBef>
              <a:spcAft>
                <a:spcPts val="0"/>
              </a:spcAft>
              <a:buSzPts val="6000"/>
              <a:buNone/>
              <a:defRPr sz="6000"/>
            </a:lvl5pPr>
            <a:lvl6pPr lvl="5" algn="l">
              <a:lnSpc>
                <a:spcPct val="90000"/>
              </a:lnSpc>
              <a:spcBef>
                <a:spcPts val="0"/>
              </a:spcBef>
              <a:spcAft>
                <a:spcPts val="0"/>
              </a:spcAft>
              <a:buSzPts val="6000"/>
              <a:buNone/>
              <a:defRPr sz="6000"/>
            </a:lvl6pPr>
            <a:lvl7pPr lvl="6" algn="l">
              <a:lnSpc>
                <a:spcPct val="90000"/>
              </a:lnSpc>
              <a:spcBef>
                <a:spcPts val="0"/>
              </a:spcBef>
              <a:spcAft>
                <a:spcPts val="0"/>
              </a:spcAft>
              <a:buSzPts val="6000"/>
              <a:buNone/>
              <a:defRPr sz="6000"/>
            </a:lvl7pPr>
            <a:lvl8pPr lvl="7" algn="l">
              <a:lnSpc>
                <a:spcPct val="90000"/>
              </a:lnSpc>
              <a:spcBef>
                <a:spcPts val="0"/>
              </a:spcBef>
              <a:spcAft>
                <a:spcPts val="0"/>
              </a:spcAft>
              <a:buSzPts val="6000"/>
              <a:buNone/>
              <a:defRPr sz="6000"/>
            </a:lvl8pPr>
            <a:lvl9pPr lvl="8" algn="l">
              <a:lnSpc>
                <a:spcPct val="90000"/>
              </a:lnSpc>
              <a:spcBef>
                <a:spcPts val="0"/>
              </a:spcBef>
              <a:spcAft>
                <a:spcPts val="0"/>
              </a:spcAft>
              <a:buSzPts val="6000"/>
              <a:buNone/>
              <a:defRPr sz="6000"/>
            </a:lvl9pPr>
          </a:lstStyle>
          <a:p>
            <a:endParaRPr/>
          </a:p>
        </p:txBody>
      </p:sp>
    </p:spTree>
  </p:cSld>
  <p:clrMapOvr>
    <a:masterClrMapping/>
  </p:clrMapOvr>
  <p:transition>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
        <p:cNvGrpSpPr/>
        <p:nvPr/>
      </p:nvGrpSpPr>
      <p:grpSpPr>
        <a:xfrm>
          <a:off x="0" y="0"/>
          <a:ext cx="0" cy="0"/>
          <a:chOff x="0" y="0"/>
          <a:chExt cx="0" cy="0"/>
        </a:xfrm>
      </p:grpSpPr>
      <p:pic>
        <p:nvPicPr>
          <p:cNvPr id="13" name="Google Shape;13;p23"/>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4" name="Google Shape;14;p23"/>
          <p:cNvSpPr txBox="1">
            <a:spLocks noGrp="1"/>
          </p:cNvSpPr>
          <p:nvPr>
            <p:ph type="title"/>
          </p:nvPr>
        </p:nvSpPr>
        <p:spPr>
          <a:xfrm>
            <a:off x="855300" y="836000"/>
            <a:ext cx="7433400" cy="3963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SzPts val="3200"/>
              <a:buNone/>
              <a:defRPr/>
            </a:lvl1pPr>
            <a:lvl2pPr lvl="1" algn="l">
              <a:lnSpc>
                <a:spcPct val="90000"/>
              </a:lnSpc>
              <a:spcBef>
                <a:spcPts val="0"/>
              </a:spcBef>
              <a:spcAft>
                <a:spcPts val="0"/>
              </a:spcAft>
              <a:buSzPts val="3200"/>
              <a:buNone/>
              <a:defRPr/>
            </a:lvl2pPr>
            <a:lvl3pPr lvl="2" algn="l">
              <a:lnSpc>
                <a:spcPct val="90000"/>
              </a:lnSpc>
              <a:spcBef>
                <a:spcPts val="0"/>
              </a:spcBef>
              <a:spcAft>
                <a:spcPts val="0"/>
              </a:spcAft>
              <a:buSzPts val="3200"/>
              <a:buNone/>
              <a:defRPr/>
            </a:lvl3pPr>
            <a:lvl4pPr lvl="3" algn="l">
              <a:lnSpc>
                <a:spcPct val="90000"/>
              </a:lnSpc>
              <a:spcBef>
                <a:spcPts val="0"/>
              </a:spcBef>
              <a:spcAft>
                <a:spcPts val="0"/>
              </a:spcAft>
              <a:buSzPts val="3200"/>
              <a:buNone/>
              <a:defRPr/>
            </a:lvl4pPr>
            <a:lvl5pPr lvl="4" algn="l">
              <a:lnSpc>
                <a:spcPct val="90000"/>
              </a:lnSpc>
              <a:spcBef>
                <a:spcPts val="0"/>
              </a:spcBef>
              <a:spcAft>
                <a:spcPts val="0"/>
              </a:spcAft>
              <a:buSzPts val="3200"/>
              <a:buNone/>
              <a:defRPr/>
            </a:lvl5pPr>
            <a:lvl6pPr lvl="5" algn="l">
              <a:lnSpc>
                <a:spcPct val="90000"/>
              </a:lnSpc>
              <a:spcBef>
                <a:spcPts val="0"/>
              </a:spcBef>
              <a:spcAft>
                <a:spcPts val="0"/>
              </a:spcAft>
              <a:buSzPts val="3200"/>
              <a:buNone/>
              <a:defRPr/>
            </a:lvl6pPr>
            <a:lvl7pPr lvl="6" algn="l">
              <a:lnSpc>
                <a:spcPct val="90000"/>
              </a:lnSpc>
              <a:spcBef>
                <a:spcPts val="0"/>
              </a:spcBef>
              <a:spcAft>
                <a:spcPts val="0"/>
              </a:spcAft>
              <a:buSzPts val="3200"/>
              <a:buNone/>
              <a:defRPr/>
            </a:lvl7pPr>
            <a:lvl8pPr lvl="7" algn="l">
              <a:lnSpc>
                <a:spcPct val="90000"/>
              </a:lnSpc>
              <a:spcBef>
                <a:spcPts val="0"/>
              </a:spcBef>
              <a:spcAft>
                <a:spcPts val="0"/>
              </a:spcAft>
              <a:buSzPts val="3200"/>
              <a:buNone/>
              <a:defRPr/>
            </a:lvl8pPr>
            <a:lvl9pPr lvl="8" algn="l">
              <a:lnSpc>
                <a:spcPct val="90000"/>
              </a:lnSpc>
              <a:spcBef>
                <a:spcPts val="0"/>
              </a:spcBef>
              <a:spcAft>
                <a:spcPts val="0"/>
              </a:spcAft>
              <a:buSzPts val="3200"/>
              <a:buNone/>
              <a:defRPr/>
            </a:lvl9pPr>
          </a:lstStyle>
          <a:p>
            <a:endParaRPr/>
          </a:p>
        </p:txBody>
      </p:sp>
      <p:sp>
        <p:nvSpPr>
          <p:cNvPr id="15" name="Google Shape;15;p23"/>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transition>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6"/>
        <p:cNvGrpSpPr/>
        <p:nvPr/>
      </p:nvGrpSpPr>
      <p:grpSpPr>
        <a:xfrm>
          <a:off x="0" y="0"/>
          <a:ext cx="0" cy="0"/>
          <a:chOff x="0" y="0"/>
          <a:chExt cx="0" cy="0"/>
        </a:xfrm>
      </p:grpSpPr>
      <p:pic>
        <p:nvPicPr>
          <p:cNvPr id="17" name="Google Shape;17;p24"/>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8" name="Google Shape;18;p24"/>
          <p:cNvSpPr txBox="1">
            <a:spLocks noGrp="1"/>
          </p:cNvSpPr>
          <p:nvPr>
            <p:ph type="title"/>
          </p:nvPr>
        </p:nvSpPr>
        <p:spPr>
          <a:xfrm>
            <a:off x="855300" y="836000"/>
            <a:ext cx="7433400" cy="3963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SzPts val="3200"/>
              <a:buNone/>
              <a:defRPr/>
            </a:lvl1pPr>
            <a:lvl2pPr lvl="1" algn="l">
              <a:lnSpc>
                <a:spcPct val="90000"/>
              </a:lnSpc>
              <a:spcBef>
                <a:spcPts val="0"/>
              </a:spcBef>
              <a:spcAft>
                <a:spcPts val="0"/>
              </a:spcAft>
              <a:buSzPts val="3200"/>
              <a:buNone/>
              <a:defRPr/>
            </a:lvl2pPr>
            <a:lvl3pPr lvl="2" algn="l">
              <a:lnSpc>
                <a:spcPct val="90000"/>
              </a:lnSpc>
              <a:spcBef>
                <a:spcPts val="0"/>
              </a:spcBef>
              <a:spcAft>
                <a:spcPts val="0"/>
              </a:spcAft>
              <a:buSzPts val="3200"/>
              <a:buNone/>
              <a:defRPr/>
            </a:lvl3pPr>
            <a:lvl4pPr lvl="3" algn="l">
              <a:lnSpc>
                <a:spcPct val="90000"/>
              </a:lnSpc>
              <a:spcBef>
                <a:spcPts val="0"/>
              </a:spcBef>
              <a:spcAft>
                <a:spcPts val="0"/>
              </a:spcAft>
              <a:buSzPts val="3200"/>
              <a:buNone/>
              <a:defRPr/>
            </a:lvl4pPr>
            <a:lvl5pPr lvl="4" algn="l">
              <a:lnSpc>
                <a:spcPct val="90000"/>
              </a:lnSpc>
              <a:spcBef>
                <a:spcPts val="0"/>
              </a:spcBef>
              <a:spcAft>
                <a:spcPts val="0"/>
              </a:spcAft>
              <a:buSzPts val="3200"/>
              <a:buNone/>
              <a:defRPr/>
            </a:lvl5pPr>
            <a:lvl6pPr lvl="5" algn="l">
              <a:lnSpc>
                <a:spcPct val="90000"/>
              </a:lnSpc>
              <a:spcBef>
                <a:spcPts val="0"/>
              </a:spcBef>
              <a:spcAft>
                <a:spcPts val="0"/>
              </a:spcAft>
              <a:buSzPts val="3200"/>
              <a:buNone/>
              <a:defRPr/>
            </a:lvl6pPr>
            <a:lvl7pPr lvl="6" algn="l">
              <a:lnSpc>
                <a:spcPct val="90000"/>
              </a:lnSpc>
              <a:spcBef>
                <a:spcPts val="0"/>
              </a:spcBef>
              <a:spcAft>
                <a:spcPts val="0"/>
              </a:spcAft>
              <a:buSzPts val="3200"/>
              <a:buNone/>
              <a:defRPr/>
            </a:lvl7pPr>
            <a:lvl8pPr lvl="7" algn="l">
              <a:lnSpc>
                <a:spcPct val="90000"/>
              </a:lnSpc>
              <a:spcBef>
                <a:spcPts val="0"/>
              </a:spcBef>
              <a:spcAft>
                <a:spcPts val="0"/>
              </a:spcAft>
              <a:buSzPts val="3200"/>
              <a:buNone/>
              <a:defRPr/>
            </a:lvl8pPr>
            <a:lvl9pPr lvl="8" algn="l">
              <a:lnSpc>
                <a:spcPct val="90000"/>
              </a:lnSpc>
              <a:spcBef>
                <a:spcPts val="0"/>
              </a:spcBef>
              <a:spcAft>
                <a:spcPts val="0"/>
              </a:spcAft>
              <a:buSzPts val="3200"/>
              <a:buNone/>
              <a:defRPr/>
            </a:lvl9pPr>
          </a:lstStyle>
          <a:p>
            <a:endParaRPr/>
          </a:p>
        </p:txBody>
      </p:sp>
      <p:sp>
        <p:nvSpPr>
          <p:cNvPr id="19" name="Google Shape;19;p24"/>
          <p:cNvSpPr txBox="1">
            <a:spLocks noGrp="1"/>
          </p:cNvSpPr>
          <p:nvPr>
            <p:ph type="body" idx="1"/>
          </p:nvPr>
        </p:nvSpPr>
        <p:spPr>
          <a:xfrm>
            <a:off x="855275" y="1506350"/>
            <a:ext cx="3473100" cy="2791200"/>
          </a:xfrm>
          <a:prstGeom prst="rect">
            <a:avLst/>
          </a:prstGeom>
          <a:noFill/>
          <a:ln>
            <a:noFill/>
          </a:ln>
        </p:spPr>
        <p:txBody>
          <a:bodyPr spcFirstLastPara="1" wrap="square" lIns="0" tIns="0" rIns="0" bIns="0" anchor="t" anchorCtr="0">
            <a:noAutofit/>
          </a:bodyPr>
          <a:lstStyle>
            <a:lvl1pPr marL="457200" lvl="0" indent="-355600" algn="l">
              <a:lnSpc>
                <a:spcPct val="115000"/>
              </a:lnSpc>
              <a:spcBef>
                <a:spcPts val="0"/>
              </a:spcBef>
              <a:spcAft>
                <a:spcPts val="0"/>
              </a:spcAft>
              <a:buSzPts val="2000"/>
              <a:buChar char="◺"/>
              <a:defRPr sz="2000"/>
            </a:lvl1pPr>
            <a:lvl2pPr marL="914400" lvl="1" indent="-355600" algn="l">
              <a:lnSpc>
                <a:spcPct val="115000"/>
              </a:lnSpc>
              <a:spcBef>
                <a:spcPts val="600"/>
              </a:spcBef>
              <a:spcAft>
                <a:spcPts val="0"/>
              </a:spcAft>
              <a:buSzPts val="2000"/>
              <a:buChar char="◺"/>
              <a:defRPr sz="2000"/>
            </a:lvl2pPr>
            <a:lvl3pPr marL="1371600" lvl="2" indent="-355600" algn="l">
              <a:lnSpc>
                <a:spcPct val="115000"/>
              </a:lnSpc>
              <a:spcBef>
                <a:spcPts val="600"/>
              </a:spcBef>
              <a:spcAft>
                <a:spcPts val="0"/>
              </a:spcAft>
              <a:buSzPts val="2000"/>
              <a:buChar char="■"/>
              <a:defRPr sz="2000"/>
            </a:lvl3pPr>
            <a:lvl4pPr marL="1828800" lvl="3" indent="-355600" algn="l">
              <a:lnSpc>
                <a:spcPct val="115000"/>
              </a:lnSpc>
              <a:spcBef>
                <a:spcPts val="600"/>
              </a:spcBef>
              <a:spcAft>
                <a:spcPts val="0"/>
              </a:spcAft>
              <a:buSzPts val="2000"/>
              <a:buChar char="●"/>
              <a:defRPr sz="2000"/>
            </a:lvl4pPr>
            <a:lvl5pPr marL="2286000" lvl="4" indent="-355600" algn="l">
              <a:lnSpc>
                <a:spcPct val="115000"/>
              </a:lnSpc>
              <a:spcBef>
                <a:spcPts val="600"/>
              </a:spcBef>
              <a:spcAft>
                <a:spcPts val="0"/>
              </a:spcAft>
              <a:buSzPts val="2000"/>
              <a:buChar char="○"/>
              <a:defRPr sz="2000"/>
            </a:lvl5pPr>
            <a:lvl6pPr marL="2743200" lvl="5" indent="-355600" algn="l">
              <a:lnSpc>
                <a:spcPct val="115000"/>
              </a:lnSpc>
              <a:spcBef>
                <a:spcPts val="600"/>
              </a:spcBef>
              <a:spcAft>
                <a:spcPts val="0"/>
              </a:spcAft>
              <a:buSzPts val="2000"/>
              <a:buChar char="■"/>
              <a:defRPr sz="2000"/>
            </a:lvl6pPr>
            <a:lvl7pPr marL="3200400" lvl="6" indent="-355600" algn="l">
              <a:lnSpc>
                <a:spcPct val="115000"/>
              </a:lnSpc>
              <a:spcBef>
                <a:spcPts val="600"/>
              </a:spcBef>
              <a:spcAft>
                <a:spcPts val="0"/>
              </a:spcAft>
              <a:buSzPts val="2000"/>
              <a:buChar char="●"/>
              <a:defRPr sz="2000"/>
            </a:lvl7pPr>
            <a:lvl8pPr marL="3657600" lvl="7" indent="-355600" algn="l">
              <a:lnSpc>
                <a:spcPct val="115000"/>
              </a:lnSpc>
              <a:spcBef>
                <a:spcPts val="600"/>
              </a:spcBef>
              <a:spcAft>
                <a:spcPts val="0"/>
              </a:spcAft>
              <a:buSzPts val="2000"/>
              <a:buChar char="○"/>
              <a:defRPr sz="2000"/>
            </a:lvl8pPr>
            <a:lvl9pPr marL="4114800" lvl="8" indent="-355600" algn="l">
              <a:lnSpc>
                <a:spcPct val="115000"/>
              </a:lnSpc>
              <a:spcBef>
                <a:spcPts val="600"/>
              </a:spcBef>
              <a:spcAft>
                <a:spcPts val="600"/>
              </a:spcAft>
              <a:buSzPts val="2000"/>
              <a:buChar char="■"/>
              <a:defRPr sz="2000"/>
            </a:lvl9pPr>
          </a:lstStyle>
          <a:p>
            <a:endParaRPr/>
          </a:p>
        </p:txBody>
      </p:sp>
      <p:sp>
        <p:nvSpPr>
          <p:cNvPr id="20" name="Google Shape;20;p24"/>
          <p:cNvSpPr txBox="1">
            <a:spLocks noGrp="1"/>
          </p:cNvSpPr>
          <p:nvPr>
            <p:ph type="body" idx="2"/>
          </p:nvPr>
        </p:nvSpPr>
        <p:spPr>
          <a:xfrm>
            <a:off x="4815599" y="1506350"/>
            <a:ext cx="3473100" cy="2791200"/>
          </a:xfrm>
          <a:prstGeom prst="rect">
            <a:avLst/>
          </a:prstGeom>
          <a:noFill/>
          <a:ln>
            <a:noFill/>
          </a:ln>
        </p:spPr>
        <p:txBody>
          <a:bodyPr spcFirstLastPara="1" wrap="square" lIns="0" tIns="0" rIns="0" bIns="0" anchor="t" anchorCtr="0">
            <a:noAutofit/>
          </a:bodyPr>
          <a:lstStyle>
            <a:lvl1pPr marL="457200" lvl="0" indent="-355600" algn="l">
              <a:lnSpc>
                <a:spcPct val="115000"/>
              </a:lnSpc>
              <a:spcBef>
                <a:spcPts val="0"/>
              </a:spcBef>
              <a:spcAft>
                <a:spcPts val="0"/>
              </a:spcAft>
              <a:buSzPts val="2000"/>
              <a:buChar char="◺"/>
              <a:defRPr sz="2000"/>
            </a:lvl1pPr>
            <a:lvl2pPr marL="914400" lvl="1" indent="-355600" algn="l">
              <a:lnSpc>
                <a:spcPct val="115000"/>
              </a:lnSpc>
              <a:spcBef>
                <a:spcPts val="600"/>
              </a:spcBef>
              <a:spcAft>
                <a:spcPts val="0"/>
              </a:spcAft>
              <a:buSzPts val="2000"/>
              <a:buChar char="◺"/>
              <a:defRPr sz="2000"/>
            </a:lvl2pPr>
            <a:lvl3pPr marL="1371600" lvl="2" indent="-355600" algn="l">
              <a:lnSpc>
                <a:spcPct val="115000"/>
              </a:lnSpc>
              <a:spcBef>
                <a:spcPts val="600"/>
              </a:spcBef>
              <a:spcAft>
                <a:spcPts val="0"/>
              </a:spcAft>
              <a:buSzPts val="2000"/>
              <a:buChar char="■"/>
              <a:defRPr sz="2000"/>
            </a:lvl3pPr>
            <a:lvl4pPr marL="1828800" lvl="3" indent="-355600" algn="l">
              <a:lnSpc>
                <a:spcPct val="115000"/>
              </a:lnSpc>
              <a:spcBef>
                <a:spcPts val="600"/>
              </a:spcBef>
              <a:spcAft>
                <a:spcPts val="0"/>
              </a:spcAft>
              <a:buSzPts val="2000"/>
              <a:buChar char="●"/>
              <a:defRPr sz="2000"/>
            </a:lvl4pPr>
            <a:lvl5pPr marL="2286000" lvl="4" indent="-355600" algn="l">
              <a:lnSpc>
                <a:spcPct val="115000"/>
              </a:lnSpc>
              <a:spcBef>
                <a:spcPts val="600"/>
              </a:spcBef>
              <a:spcAft>
                <a:spcPts val="0"/>
              </a:spcAft>
              <a:buSzPts val="2000"/>
              <a:buChar char="○"/>
              <a:defRPr sz="2000"/>
            </a:lvl5pPr>
            <a:lvl6pPr marL="2743200" lvl="5" indent="-355600" algn="l">
              <a:lnSpc>
                <a:spcPct val="115000"/>
              </a:lnSpc>
              <a:spcBef>
                <a:spcPts val="600"/>
              </a:spcBef>
              <a:spcAft>
                <a:spcPts val="0"/>
              </a:spcAft>
              <a:buSzPts val="2000"/>
              <a:buChar char="■"/>
              <a:defRPr sz="2000"/>
            </a:lvl6pPr>
            <a:lvl7pPr marL="3200400" lvl="6" indent="-355600" algn="l">
              <a:lnSpc>
                <a:spcPct val="115000"/>
              </a:lnSpc>
              <a:spcBef>
                <a:spcPts val="600"/>
              </a:spcBef>
              <a:spcAft>
                <a:spcPts val="0"/>
              </a:spcAft>
              <a:buSzPts val="2000"/>
              <a:buChar char="●"/>
              <a:defRPr sz="2000"/>
            </a:lvl7pPr>
            <a:lvl8pPr marL="3657600" lvl="7" indent="-355600" algn="l">
              <a:lnSpc>
                <a:spcPct val="115000"/>
              </a:lnSpc>
              <a:spcBef>
                <a:spcPts val="600"/>
              </a:spcBef>
              <a:spcAft>
                <a:spcPts val="0"/>
              </a:spcAft>
              <a:buSzPts val="2000"/>
              <a:buChar char="○"/>
              <a:defRPr sz="2000"/>
            </a:lvl8pPr>
            <a:lvl9pPr marL="4114800" lvl="8" indent="-355600" algn="l">
              <a:lnSpc>
                <a:spcPct val="115000"/>
              </a:lnSpc>
              <a:spcBef>
                <a:spcPts val="600"/>
              </a:spcBef>
              <a:spcAft>
                <a:spcPts val="600"/>
              </a:spcAft>
              <a:buSzPts val="2000"/>
              <a:buChar char="■"/>
              <a:defRPr sz="2000"/>
            </a:lvl9pPr>
          </a:lstStyle>
          <a:p>
            <a:endParaRPr/>
          </a:p>
        </p:txBody>
      </p:sp>
      <p:sp>
        <p:nvSpPr>
          <p:cNvPr id="21" name="Google Shape;21;p24"/>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transition>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2"/>
        <p:cNvGrpSpPr/>
        <p:nvPr/>
      </p:nvGrpSpPr>
      <p:grpSpPr>
        <a:xfrm>
          <a:off x="0" y="0"/>
          <a:ext cx="0" cy="0"/>
          <a:chOff x="0" y="0"/>
          <a:chExt cx="0" cy="0"/>
        </a:xfrm>
      </p:grpSpPr>
      <p:pic>
        <p:nvPicPr>
          <p:cNvPr id="23" name="Google Shape;23;p25"/>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24" name="Google Shape;24;p25"/>
          <p:cNvSpPr txBox="1">
            <a:spLocks noGrp="1"/>
          </p:cNvSpPr>
          <p:nvPr>
            <p:ph type="title"/>
          </p:nvPr>
        </p:nvSpPr>
        <p:spPr>
          <a:xfrm>
            <a:off x="855300" y="836000"/>
            <a:ext cx="7433400" cy="3963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SzPts val="3200"/>
              <a:buNone/>
              <a:defRPr/>
            </a:lvl1pPr>
            <a:lvl2pPr lvl="1" algn="l">
              <a:lnSpc>
                <a:spcPct val="90000"/>
              </a:lnSpc>
              <a:spcBef>
                <a:spcPts val="0"/>
              </a:spcBef>
              <a:spcAft>
                <a:spcPts val="0"/>
              </a:spcAft>
              <a:buSzPts val="3200"/>
              <a:buNone/>
              <a:defRPr/>
            </a:lvl2pPr>
            <a:lvl3pPr lvl="2" algn="l">
              <a:lnSpc>
                <a:spcPct val="90000"/>
              </a:lnSpc>
              <a:spcBef>
                <a:spcPts val="0"/>
              </a:spcBef>
              <a:spcAft>
                <a:spcPts val="0"/>
              </a:spcAft>
              <a:buSzPts val="3200"/>
              <a:buNone/>
              <a:defRPr/>
            </a:lvl3pPr>
            <a:lvl4pPr lvl="3" algn="l">
              <a:lnSpc>
                <a:spcPct val="90000"/>
              </a:lnSpc>
              <a:spcBef>
                <a:spcPts val="0"/>
              </a:spcBef>
              <a:spcAft>
                <a:spcPts val="0"/>
              </a:spcAft>
              <a:buSzPts val="3200"/>
              <a:buNone/>
              <a:defRPr/>
            </a:lvl4pPr>
            <a:lvl5pPr lvl="4" algn="l">
              <a:lnSpc>
                <a:spcPct val="90000"/>
              </a:lnSpc>
              <a:spcBef>
                <a:spcPts val="0"/>
              </a:spcBef>
              <a:spcAft>
                <a:spcPts val="0"/>
              </a:spcAft>
              <a:buSzPts val="3200"/>
              <a:buNone/>
              <a:defRPr/>
            </a:lvl5pPr>
            <a:lvl6pPr lvl="5" algn="l">
              <a:lnSpc>
                <a:spcPct val="90000"/>
              </a:lnSpc>
              <a:spcBef>
                <a:spcPts val="0"/>
              </a:spcBef>
              <a:spcAft>
                <a:spcPts val="0"/>
              </a:spcAft>
              <a:buSzPts val="3200"/>
              <a:buNone/>
              <a:defRPr/>
            </a:lvl6pPr>
            <a:lvl7pPr lvl="6" algn="l">
              <a:lnSpc>
                <a:spcPct val="90000"/>
              </a:lnSpc>
              <a:spcBef>
                <a:spcPts val="0"/>
              </a:spcBef>
              <a:spcAft>
                <a:spcPts val="0"/>
              </a:spcAft>
              <a:buSzPts val="3200"/>
              <a:buNone/>
              <a:defRPr/>
            </a:lvl7pPr>
            <a:lvl8pPr lvl="7" algn="l">
              <a:lnSpc>
                <a:spcPct val="90000"/>
              </a:lnSpc>
              <a:spcBef>
                <a:spcPts val="0"/>
              </a:spcBef>
              <a:spcAft>
                <a:spcPts val="0"/>
              </a:spcAft>
              <a:buSzPts val="3200"/>
              <a:buNone/>
              <a:defRPr/>
            </a:lvl8pPr>
            <a:lvl9pPr lvl="8" algn="l">
              <a:lnSpc>
                <a:spcPct val="90000"/>
              </a:lnSpc>
              <a:spcBef>
                <a:spcPts val="0"/>
              </a:spcBef>
              <a:spcAft>
                <a:spcPts val="0"/>
              </a:spcAft>
              <a:buSzPts val="3200"/>
              <a:buNone/>
              <a:defRPr/>
            </a:lvl9pPr>
          </a:lstStyle>
          <a:p>
            <a:endParaRPr/>
          </a:p>
        </p:txBody>
      </p:sp>
      <p:sp>
        <p:nvSpPr>
          <p:cNvPr id="25" name="Google Shape;25;p25"/>
          <p:cNvSpPr txBox="1">
            <a:spLocks noGrp="1"/>
          </p:cNvSpPr>
          <p:nvPr>
            <p:ph type="body" idx="1"/>
          </p:nvPr>
        </p:nvSpPr>
        <p:spPr>
          <a:xfrm>
            <a:off x="855300" y="1506347"/>
            <a:ext cx="7433400" cy="3033900"/>
          </a:xfrm>
          <a:prstGeom prst="rect">
            <a:avLst/>
          </a:prstGeom>
          <a:noFill/>
          <a:ln>
            <a:noFill/>
          </a:ln>
        </p:spPr>
        <p:txBody>
          <a:bodyPr spcFirstLastPara="1" wrap="square" lIns="0" tIns="0" rIns="0" bIns="0" anchor="t" anchorCtr="0">
            <a:noAutofit/>
          </a:bodyPr>
          <a:lstStyle>
            <a:lvl1pPr marL="457200" lvl="0" indent="-381000" algn="l">
              <a:lnSpc>
                <a:spcPct val="115000"/>
              </a:lnSpc>
              <a:spcBef>
                <a:spcPts val="0"/>
              </a:spcBef>
              <a:spcAft>
                <a:spcPts val="0"/>
              </a:spcAft>
              <a:buSzPts val="2400"/>
              <a:buChar char="▸"/>
              <a:defRPr/>
            </a:lvl1pPr>
            <a:lvl2pPr marL="914400" lvl="1" indent="-381000" algn="l">
              <a:lnSpc>
                <a:spcPct val="115000"/>
              </a:lnSpc>
              <a:spcBef>
                <a:spcPts val="600"/>
              </a:spcBef>
              <a:spcAft>
                <a:spcPts val="0"/>
              </a:spcAft>
              <a:buSzPts val="2400"/>
              <a:buChar char="▹"/>
              <a:defRPr/>
            </a:lvl2pPr>
            <a:lvl3pPr marL="1371600" lvl="2" indent="-381000" algn="l">
              <a:lnSpc>
                <a:spcPct val="115000"/>
              </a:lnSpc>
              <a:spcBef>
                <a:spcPts val="600"/>
              </a:spcBef>
              <a:spcAft>
                <a:spcPts val="0"/>
              </a:spcAft>
              <a:buSzPts val="2400"/>
              <a:buChar char="■"/>
              <a:defRPr/>
            </a:lvl3pPr>
            <a:lvl4pPr marL="1828800" lvl="3" indent="-381000" algn="l">
              <a:lnSpc>
                <a:spcPct val="115000"/>
              </a:lnSpc>
              <a:spcBef>
                <a:spcPts val="600"/>
              </a:spcBef>
              <a:spcAft>
                <a:spcPts val="0"/>
              </a:spcAft>
              <a:buSzPts val="2400"/>
              <a:buChar char="●"/>
              <a:defRPr/>
            </a:lvl4pPr>
            <a:lvl5pPr marL="2286000" lvl="4" indent="-381000" algn="l">
              <a:lnSpc>
                <a:spcPct val="115000"/>
              </a:lnSpc>
              <a:spcBef>
                <a:spcPts val="600"/>
              </a:spcBef>
              <a:spcAft>
                <a:spcPts val="0"/>
              </a:spcAft>
              <a:buSzPts val="2400"/>
              <a:buChar char="○"/>
              <a:defRPr/>
            </a:lvl5pPr>
            <a:lvl6pPr marL="2743200" lvl="5" indent="-381000" algn="l">
              <a:lnSpc>
                <a:spcPct val="115000"/>
              </a:lnSpc>
              <a:spcBef>
                <a:spcPts val="600"/>
              </a:spcBef>
              <a:spcAft>
                <a:spcPts val="0"/>
              </a:spcAft>
              <a:buSzPts val="2400"/>
              <a:buChar char="■"/>
              <a:defRPr/>
            </a:lvl6pPr>
            <a:lvl7pPr marL="3200400" lvl="6" indent="-381000" algn="l">
              <a:lnSpc>
                <a:spcPct val="115000"/>
              </a:lnSpc>
              <a:spcBef>
                <a:spcPts val="600"/>
              </a:spcBef>
              <a:spcAft>
                <a:spcPts val="0"/>
              </a:spcAft>
              <a:buSzPts val="2400"/>
              <a:buChar char="●"/>
              <a:defRPr/>
            </a:lvl7pPr>
            <a:lvl8pPr marL="3657600" lvl="7" indent="-381000" algn="l">
              <a:lnSpc>
                <a:spcPct val="115000"/>
              </a:lnSpc>
              <a:spcBef>
                <a:spcPts val="600"/>
              </a:spcBef>
              <a:spcAft>
                <a:spcPts val="0"/>
              </a:spcAft>
              <a:buSzPts val="2400"/>
              <a:buChar char="○"/>
              <a:defRPr/>
            </a:lvl8pPr>
            <a:lvl9pPr marL="4114800" lvl="8" indent="-381000" algn="l">
              <a:lnSpc>
                <a:spcPct val="115000"/>
              </a:lnSpc>
              <a:spcBef>
                <a:spcPts val="600"/>
              </a:spcBef>
              <a:spcAft>
                <a:spcPts val="600"/>
              </a:spcAft>
              <a:buSzPts val="2400"/>
              <a:buChar char="■"/>
              <a:defRPr/>
            </a:lvl9pPr>
          </a:lstStyle>
          <a:p>
            <a:endParaRPr/>
          </a:p>
        </p:txBody>
      </p:sp>
      <p:sp>
        <p:nvSpPr>
          <p:cNvPr id="26" name="Google Shape;26;p25"/>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transition>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chemeClr val="accent3"/>
            </a:gs>
            <a:gs pos="50000">
              <a:schemeClr val="accent1"/>
            </a:gs>
            <a:gs pos="100000">
              <a:schemeClr val="dk2"/>
            </a:gs>
          </a:gsLst>
          <a:lin ang="13500032" scaled="0"/>
        </a:gradFill>
        <a:effectLst/>
      </p:bgPr>
    </p:bg>
    <p:spTree>
      <p:nvGrpSpPr>
        <p:cNvPr id="1" name="Shape 27"/>
        <p:cNvGrpSpPr/>
        <p:nvPr/>
      </p:nvGrpSpPr>
      <p:grpSpPr>
        <a:xfrm>
          <a:off x="0" y="0"/>
          <a:ext cx="0" cy="0"/>
          <a:chOff x="0" y="0"/>
          <a:chExt cx="0" cy="0"/>
        </a:xfrm>
      </p:grpSpPr>
      <p:pic>
        <p:nvPicPr>
          <p:cNvPr id="28" name="Google Shape;28;p26"/>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29" name="Google Shape;29;p26"/>
          <p:cNvSpPr txBox="1">
            <a:spLocks noGrp="1"/>
          </p:cNvSpPr>
          <p:nvPr>
            <p:ph type="ctrTitle"/>
          </p:nvPr>
        </p:nvSpPr>
        <p:spPr>
          <a:xfrm>
            <a:off x="855300" y="2004250"/>
            <a:ext cx="7433400" cy="6468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dk1"/>
              </a:buClr>
              <a:buSzPts val="4800"/>
              <a:buNone/>
              <a:defRPr sz="4800">
                <a:solidFill>
                  <a:schemeClr val="dk1"/>
                </a:solidFill>
              </a:defRPr>
            </a:lvl1pPr>
            <a:lvl2pPr lvl="1" algn="l">
              <a:lnSpc>
                <a:spcPct val="90000"/>
              </a:lnSpc>
              <a:spcBef>
                <a:spcPts val="0"/>
              </a:spcBef>
              <a:spcAft>
                <a:spcPts val="0"/>
              </a:spcAft>
              <a:buClr>
                <a:schemeClr val="dk1"/>
              </a:buClr>
              <a:buSzPts val="4800"/>
              <a:buNone/>
              <a:defRPr sz="4800">
                <a:solidFill>
                  <a:schemeClr val="dk1"/>
                </a:solidFill>
              </a:defRPr>
            </a:lvl2pPr>
            <a:lvl3pPr lvl="2" algn="l">
              <a:lnSpc>
                <a:spcPct val="90000"/>
              </a:lnSpc>
              <a:spcBef>
                <a:spcPts val="0"/>
              </a:spcBef>
              <a:spcAft>
                <a:spcPts val="0"/>
              </a:spcAft>
              <a:buClr>
                <a:schemeClr val="dk1"/>
              </a:buClr>
              <a:buSzPts val="4800"/>
              <a:buNone/>
              <a:defRPr sz="4800">
                <a:solidFill>
                  <a:schemeClr val="dk1"/>
                </a:solidFill>
              </a:defRPr>
            </a:lvl3pPr>
            <a:lvl4pPr lvl="3" algn="l">
              <a:lnSpc>
                <a:spcPct val="90000"/>
              </a:lnSpc>
              <a:spcBef>
                <a:spcPts val="0"/>
              </a:spcBef>
              <a:spcAft>
                <a:spcPts val="0"/>
              </a:spcAft>
              <a:buClr>
                <a:schemeClr val="dk1"/>
              </a:buClr>
              <a:buSzPts val="4800"/>
              <a:buNone/>
              <a:defRPr sz="4800">
                <a:solidFill>
                  <a:schemeClr val="dk1"/>
                </a:solidFill>
              </a:defRPr>
            </a:lvl4pPr>
            <a:lvl5pPr lvl="4" algn="l">
              <a:lnSpc>
                <a:spcPct val="90000"/>
              </a:lnSpc>
              <a:spcBef>
                <a:spcPts val="0"/>
              </a:spcBef>
              <a:spcAft>
                <a:spcPts val="0"/>
              </a:spcAft>
              <a:buClr>
                <a:schemeClr val="dk1"/>
              </a:buClr>
              <a:buSzPts val="4800"/>
              <a:buNone/>
              <a:defRPr sz="4800">
                <a:solidFill>
                  <a:schemeClr val="dk1"/>
                </a:solidFill>
              </a:defRPr>
            </a:lvl5pPr>
            <a:lvl6pPr lvl="5" algn="l">
              <a:lnSpc>
                <a:spcPct val="90000"/>
              </a:lnSpc>
              <a:spcBef>
                <a:spcPts val="0"/>
              </a:spcBef>
              <a:spcAft>
                <a:spcPts val="0"/>
              </a:spcAft>
              <a:buClr>
                <a:schemeClr val="dk1"/>
              </a:buClr>
              <a:buSzPts val="4800"/>
              <a:buNone/>
              <a:defRPr sz="4800">
                <a:solidFill>
                  <a:schemeClr val="dk1"/>
                </a:solidFill>
              </a:defRPr>
            </a:lvl6pPr>
            <a:lvl7pPr lvl="6" algn="l">
              <a:lnSpc>
                <a:spcPct val="90000"/>
              </a:lnSpc>
              <a:spcBef>
                <a:spcPts val="0"/>
              </a:spcBef>
              <a:spcAft>
                <a:spcPts val="0"/>
              </a:spcAft>
              <a:buClr>
                <a:schemeClr val="dk1"/>
              </a:buClr>
              <a:buSzPts val="4800"/>
              <a:buNone/>
              <a:defRPr sz="4800">
                <a:solidFill>
                  <a:schemeClr val="dk1"/>
                </a:solidFill>
              </a:defRPr>
            </a:lvl7pPr>
            <a:lvl8pPr lvl="7" algn="l">
              <a:lnSpc>
                <a:spcPct val="90000"/>
              </a:lnSpc>
              <a:spcBef>
                <a:spcPts val="0"/>
              </a:spcBef>
              <a:spcAft>
                <a:spcPts val="0"/>
              </a:spcAft>
              <a:buClr>
                <a:schemeClr val="dk1"/>
              </a:buClr>
              <a:buSzPts val="4800"/>
              <a:buNone/>
              <a:defRPr sz="4800">
                <a:solidFill>
                  <a:schemeClr val="dk1"/>
                </a:solidFill>
              </a:defRPr>
            </a:lvl8pPr>
            <a:lvl9pPr lvl="8" algn="l">
              <a:lnSpc>
                <a:spcPct val="90000"/>
              </a:lnSpc>
              <a:spcBef>
                <a:spcPts val="0"/>
              </a:spcBef>
              <a:spcAft>
                <a:spcPts val="0"/>
              </a:spcAft>
              <a:buClr>
                <a:schemeClr val="dk1"/>
              </a:buClr>
              <a:buSzPts val="4800"/>
              <a:buNone/>
              <a:defRPr sz="4800">
                <a:solidFill>
                  <a:schemeClr val="dk1"/>
                </a:solidFill>
              </a:defRPr>
            </a:lvl9pPr>
          </a:lstStyle>
          <a:p>
            <a:endParaRPr/>
          </a:p>
        </p:txBody>
      </p:sp>
      <p:sp>
        <p:nvSpPr>
          <p:cNvPr id="30" name="Google Shape;30;p26"/>
          <p:cNvSpPr txBox="1">
            <a:spLocks noGrp="1"/>
          </p:cNvSpPr>
          <p:nvPr>
            <p:ph type="subTitle" idx="1"/>
          </p:nvPr>
        </p:nvSpPr>
        <p:spPr>
          <a:xfrm>
            <a:off x="855300" y="2748052"/>
            <a:ext cx="7433400" cy="391200"/>
          </a:xfrm>
          <a:prstGeom prst="rect">
            <a:avLst/>
          </a:prstGeom>
          <a:noFill/>
          <a:ln>
            <a:noFill/>
          </a:ln>
        </p:spPr>
        <p:txBody>
          <a:bodyPr spcFirstLastPara="1" wrap="square" lIns="0" tIns="0" rIns="0" bIns="0" anchor="t" anchorCtr="0">
            <a:noAutofit/>
          </a:bodyPr>
          <a:lstStyle>
            <a:lvl1pPr lvl="0" algn="l">
              <a:lnSpc>
                <a:spcPct val="115000"/>
              </a:lnSpc>
              <a:spcBef>
                <a:spcPts val="0"/>
              </a:spcBef>
              <a:spcAft>
                <a:spcPts val="0"/>
              </a:spcAft>
              <a:buClr>
                <a:schemeClr val="lt1"/>
              </a:buClr>
              <a:buSzPts val="2400"/>
              <a:buNone/>
              <a:defRPr>
                <a:solidFill>
                  <a:schemeClr val="lt1"/>
                </a:solidFill>
              </a:defRPr>
            </a:lvl1pPr>
            <a:lvl2pPr lvl="1" algn="l">
              <a:lnSpc>
                <a:spcPct val="115000"/>
              </a:lnSpc>
              <a:spcBef>
                <a:spcPts val="600"/>
              </a:spcBef>
              <a:spcAft>
                <a:spcPts val="0"/>
              </a:spcAft>
              <a:buClr>
                <a:schemeClr val="lt1"/>
              </a:buClr>
              <a:buSzPts val="3000"/>
              <a:buNone/>
              <a:defRPr sz="3000">
                <a:solidFill>
                  <a:schemeClr val="lt1"/>
                </a:solidFill>
              </a:defRPr>
            </a:lvl2pPr>
            <a:lvl3pPr lvl="2" algn="l">
              <a:lnSpc>
                <a:spcPct val="115000"/>
              </a:lnSpc>
              <a:spcBef>
                <a:spcPts val="600"/>
              </a:spcBef>
              <a:spcAft>
                <a:spcPts val="0"/>
              </a:spcAft>
              <a:buClr>
                <a:schemeClr val="lt1"/>
              </a:buClr>
              <a:buSzPts val="3000"/>
              <a:buNone/>
              <a:defRPr sz="3000">
                <a:solidFill>
                  <a:schemeClr val="lt1"/>
                </a:solidFill>
              </a:defRPr>
            </a:lvl3pPr>
            <a:lvl4pPr lvl="3" algn="l">
              <a:lnSpc>
                <a:spcPct val="115000"/>
              </a:lnSpc>
              <a:spcBef>
                <a:spcPts val="600"/>
              </a:spcBef>
              <a:spcAft>
                <a:spcPts val="0"/>
              </a:spcAft>
              <a:buClr>
                <a:schemeClr val="lt1"/>
              </a:buClr>
              <a:buSzPts val="3000"/>
              <a:buNone/>
              <a:defRPr sz="3000">
                <a:solidFill>
                  <a:schemeClr val="lt1"/>
                </a:solidFill>
              </a:defRPr>
            </a:lvl4pPr>
            <a:lvl5pPr lvl="4" algn="l">
              <a:lnSpc>
                <a:spcPct val="115000"/>
              </a:lnSpc>
              <a:spcBef>
                <a:spcPts val="600"/>
              </a:spcBef>
              <a:spcAft>
                <a:spcPts val="0"/>
              </a:spcAft>
              <a:buClr>
                <a:schemeClr val="lt1"/>
              </a:buClr>
              <a:buSzPts val="3000"/>
              <a:buNone/>
              <a:defRPr sz="3000">
                <a:solidFill>
                  <a:schemeClr val="lt1"/>
                </a:solidFill>
              </a:defRPr>
            </a:lvl5pPr>
            <a:lvl6pPr lvl="5" algn="l">
              <a:lnSpc>
                <a:spcPct val="115000"/>
              </a:lnSpc>
              <a:spcBef>
                <a:spcPts val="600"/>
              </a:spcBef>
              <a:spcAft>
                <a:spcPts val="0"/>
              </a:spcAft>
              <a:buClr>
                <a:schemeClr val="lt1"/>
              </a:buClr>
              <a:buSzPts val="3000"/>
              <a:buNone/>
              <a:defRPr sz="3000">
                <a:solidFill>
                  <a:schemeClr val="lt1"/>
                </a:solidFill>
              </a:defRPr>
            </a:lvl6pPr>
            <a:lvl7pPr lvl="6" algn="l">
              <a:lnSpc>
                <a:spcPct val="115000"/>
              </a:lnSpc>
              <a:spcBef>
                <a:spcPts val="600"/>
              </a:spcBef>
              <a:spcAft>
                <a:spcPts val="0"/>
              </a:spcAft>
              <a:buClr>
                <a:schemeClr val="lt1"/>
              </a:buClr>
              <a:buSzPts val="3000"/>
              <a:buNone/>
              <a:defRPr sz="3000">
                <a:solidFill>
                  <a:schemeClr val="lt1"/>
                </a:solidFill>
              </a:defRPr>
            </a:lvl7pPr>
            <a:lvl8pPr lvl="7" algn="l">
              <a:lnSpc>
                <a:spcPct val="115000"/>
              </a:lnSpc>
              <a:spcBef>
                <a:spcPts val="600"/>
              </a:spcBef>
              <a:spcAft>
                <a:spcPts val="0"/>
              </a:spcAft>
              <a:buClr>
                <a:schemeClr val="lt1"/>
              </a:buClr>
              <a:buSzPts val="3000"/>
              <a:buNone/>
              <a:defRPr sz="3000">
                <a:solidFill>
                  <a:schemeClr val="lt1"/>
                </a:solidFill>
              </a:defRPr>
            </a:lvl8pPr>
            <a:lvl9pPr lvl="8" algn="l">
              <a:lnSpc>
                <a:spcPct val="115000"/>
              </a:lnSpc>
              <a:spcBef>
                <a:spcPts val="600"/>
              </a:spcBef>
              <a:spcAft>
                <a:spcPts val="600"/>
              </a:spcAft>
              <a:buClr>
                <a:schemeClr val="lt1"/>
              </a:buClr>
              <a:buSzPts val="3000"/>
              <a:buNone/>
              <a:defRPr sz="3000">
                <a:solidFill>
                  <a:schemeClr val="lt1"/>
                </a:solidFill>
              </a:defRPr>
            </a:lvl9pPr>
          </a:lstStyle>
          <a:p>
            <a:endParaRPr/>
          </a:p>
        </p:txBody>
      </p:sp>
    </p:spTree>
  </p:cSld>
  <p:clrMapOvr>
    <a:masterClrMapping/>
  </p:clrMapOvr>
  <p:transition>
    <p:fade thruBlk="1"/>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For light background colors" type="blank">
  <p:cSld name="BLANK">
    <p:spTree>
      <p:nvGrpSpPr>
        <p:cNvPr id="1" name="Shape 31"/>
        <p:cNvGrpSpPr/>
        <p:nvPr/>
      </p:nvGrpSpPr>
      <p:grpSpPr>
        <a:xfrm>
          <a:off x="0" y="0"/>
          <a:ext cx="0" cy="0"/>
          <a:chOff x="0" y="0"/>
          <a:chExt cx="0" cy="0"/>
        </a:xfrm>
      </p:grpSpPr>
      <p:sp>
        <p:nvSpPr>
          <p:cNvPr id="32" name="Google Shape;32;p27"/>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9pPr>
          </a:lstStyle>
          <a:p>
            <a:pPr marL="0" lvl="0" indent="0" algn="r" rtl="0">
              <a:spcBef>
                <a:spcPts val="0"/>
              </a:spcBef>
              <a:spcAft>
                <a:spcPts val="0"/>
              </a:spcAft>
              <a:buNone/>
            </a:pPr>
            <a:fld id="{00000000-1234-1234-1234-123412341234}" type="slidenum">
              <a:rPr lang="en"/>
              <a:t>‹#›</a:t>
            </a:fld>
            <a:endParaRPr/>
          </a:p>
        </p:txBody>
      </p:sp>
      <p:pic>
        <p:nvPicPr>
          <p:cNvPr id="33" name="Google Shape;33;p27"/>
          <p:cNvPicPr preferRelativeResize="0"/>
          <p:nvPr/>
        </p:nvPicPr>
        <p:blipFill rotWithShape="1">
          <a:blip r:embed="rId2">
            <a:alphaModFix/>
          </a:blip>
          <a:srcRect/>
          <a:stretch/>
        </p:blipFill>
        <p:spPr>
          <a:xfrm>
            <a:off x="0" y="0"/>
            <a:ext cx="9144000" cy="5143500"/>
          </a:xfrm>
          <a:prstGeom prst="rect">
            <a:avLst/>
          </a:prstGeom>
          <a:noFill/>
          <a:ln>
            <a:noFill/>
          </a:ln>
        </p:spPr>
      </p:pic>
    </p:spTree>
  </p:cSld>
  <p:clrMapOvr>
    <a:masterClrMapping/>
  </p:clrMapOvr>
  <p:transition>
    <p:fade thruBlk="1"/>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lt1"/>
            </a:gs>
            <a:gs pos="50000">
              <a:schemeClr val="lt2"/>
            </a:gs>
            <a:gs pos="100000">
              <a:schemeClr val="accent3"/>
            </a:gs>
          </a:gsLst>
          <a:lin ang="13500032" scaled="0"/>
        </a:gradFill>
        <a:effectLst/>
      </p:bgPr>
    </p:bg>
    <p:spTree>
      <p:nvGrpSpPr>
        <p:cNvPr id="1" name="Shape 5"/>
        <p:cNvGrpSpPr/>
        <p:nvPr/>
      </p:nvGrpSpPr>
      <p:grpSpPr>
        <a:xfrm>
          <a:off x="0" y="0"/>
          <a:ext cx="0" cy="0"/>
          <a:chOff x="0" y="0"/>
          <a:chExt cx="0" cy="0"/>
        </a:xfrm>
      </p:grpSpPr>
      <p:sp>
        <p:nvSpPr>
          <p:cNvPr id="6" name="Google Shape;6;p21"/>
          <p:cNvSpPr txBox="1">
            <a:spLocks noGrp="1"/>
          </p:cNvSpPr>
          <p:nvPr>
            <p:ph type="title"/>
          </p:nvPr>
        </p:nvSpPr>
        <p:spPr>
          <a:xfrm>
            <a:off x="855300" y="836000"/>
            <a:ext cx="7433400" cy="396300"/>
          </a:xfrm>
          <a:prstGeom prst="rect">
            <a:avLst/>
          </a:prstGeom>
          <a:noFill/>
          <a:ln>
            <a:noFill/>
          </a:ln>
        </p:spPr>
        <p:txBody>
          <a:bodyPr spcFirstLastPara="1" wrap="square" lIns="0" tIns="0" rIns="0" bIns="0" anchor="b" anchorCtr="0">
            <a:noAutofit/>
          </a:bodyPr>
          <a:lstStyle>
            <a:lvl1pPr marR="0" lvl="0" algn="l" rtl="0">
              <a:lnSpc>
                <a:spcPct val="90000"/>
              </a:lnSpc>
              <a:spcBef>
                <a:spcPts val="0"/>
              </a:spcBef>
              <a:spcAft>
                <a:spcPts val="0"/>
              </a:spcAft>
              <a:buClr>
                <a:schemeClr val="dk2"/>
              </a:buClr>
              <a:buSzPts val="3200"/>
              <a:buFont typeface="Inria Serif"/>
              <a:buNone/>
              <a:defRPr sz="3200" b="1" i="0" u="none" strike="noStrike" cap="none">
                <a:solidFill>
                  <a:schemeClr val="dk2"/>
                </a:solidFill>
                <a:latin typeface="Inria Serif"/>
                <a:ea typeface="Inria Serif"/>
                <a:cs typeface="Inria Serif"/>
                <a:sym typeface="Inria Serif"/>
              </a:defRPr>
            </a:lvl1pPr>
            <a:lvl2pPr marR="0" lvl="1" algn="l" rtl="0">
              <a:lnSpc>
                <a:spcPct val="90000"/>
              </a:lnSpc>
              <a:spcBef>
                <a:spcPts val="0"/>
              </a:spcBef>
              <a:spcAft>
                <a:spcPts val="0"/>
              </a:spcAft>
              <a:buClr>
                <a:schemeClr val="dk2"/>
              </a:buClr>
              <a:buSzPts val="3200"/>
              <a:buFont typeface="Inria Serif"/>
              <a:buNone/>
              <a:defRPr sz="3200" b="1" i="0" u="none" strike="noStrike" cap="none">
                <a:solidFill>
                  <a:schemeClr val="dk2"/>
                </a:solidFill>
                <a:latin typeface="Inria Serif"/>
                <a:ea typeface="Inria Serif"/>
                <a:cs typeface="Inria Serif"/>
                <a:sym typeface="Inria Serif"/>
              </a:defRPr>
            </a:lvl2pPr>
            <a:lvl3pPr marR="0" lvl="2" algn="l" rtl="0">
              <a:lnSpc>
                <a:spcPct val="90000"/>
              </a:lnSpc>
              <a:spcBef>
                <a:spcPts val="0"/>
              </a:spcBef>
              <a:spcAft>
                <a:spcPts val="0"/>
              </a:spcAft>
              <a:buClr>
                <a:schemeClr val="dk2"/>
              </a:buClr>
              <a:buSzPts val="3200"/>
              <a:buFont typeface="Inria Serif"/>
              <a:buNone/>
              <a:defRPr sz="3200" b="1" i="0" u="none" strike="noStrike" cap="none">
                <a:solidFill>
                  <a:schemeClr val="dk2"/>
                </a:solidFill>
                <a:latin typeface="Inria Serif"/>
                <a:ea typeface="Inria Serif"/>
                <a:cs typeface="Inria Serif"/>
                <a:sym typeface="Inria Serif"/>
              </a:defRPr>
            </a:lvl3pPr>
            <a:lvl4pPr marR="0" lvl="3" algn="l" rtl="0">
              <a:lnSpc>
                <a:spcPct val="90000"/>
              </a:lnSpc>
              <a:spcBef>
                <a:spcPts val="0"/>
              </a:spcBef>
              <a:spcAft>
                <a:spcPts val="0"/>
              </a:spcAft>
              <a:buClr>
                <a:schemeClr val="dk2"/>
              </a:buClr>
              <a:buSzPts val="3200"/>
              <a:buFont typeface="Inria Serif"/>
              <a:buNone/>
              <a:defRPr sz="3200" b="1" i="0" u="none" strike="noStrike" cap="none">
                <a:solidFill>
                  <a:schemeClr val="dk2"/>
                </a:solidFill>
                <a:latin typeface="Inria Serif"/>
                <a:ea typeface="Inria Serif"/>
                <a:cs typeface="Inria Serif"/>
                <a:sym typeface="Inria Serif"/>
              </a:defRPr>
            </a:lvl4pPr>
            <a:lvl5pPr marR="0" lvl="4" algn="l" rtl="0">
              <a:lnSpc>
                <a:spcPct val="90000"/>
              </a:lnSpc>
              <a:spcBef>
                <a:spcPts val="0"/>
              </a:spcBef>
              <a:spcAft>
                <a:spcPts val="0"/>
              </a:spcAft>
              <a:buClr>
                <a:schemeClr val="dk2"/>
              </a:buClr>
              <a:buSzPts val="3200"/>
              <a:buFont typeface="Inria Serif"/>
              <a:buNone/>
              <a:defRPr sz="3200" b="1" i="0" u="none" strike="noStrike" cap="none">
                <a:solidFill>
                  <a:schemeClr val="dk2"/>
                </a:solidFill>
                <a:latin typeface="Inria Serif"/>
                <a:ea typeface="Inria Serif"/>
                <a:cs typeface="Inria Serif"/>
                <a:sym typeface="Inria Serif"/>
              </a:defRPr>
            </a:lvl5pPr>
            <a:lvl6pPr marR="0" lvl="5" algn="l" rtl="0">
              <a:lnSpc>
                <a:spcPct val="90000"/>
              </a:lnSpc>
              <a:spcBef>
                <a:spcPts val="0"/>
              </a:spcBef>
              <a:spcAft>
                <a:spcPts val="0"/>
              </a:spcAft>
              <a:buClr>
                <a:schemeClr val="dk2"/>
              </a:buClr>
              <a:buSzPts val="3200"/>
              <a:buFont typeface="Inria Serif"/>
              <a:buNone/>
              <a:defRPr sz="3200" b="1" i="0" u="none" strike="noStrike" cap="none">
                <a:solidFill>
                  <a:schemeClr val="dk2"/>
                </a:solidFill>
                <a:latin typeface="Inria Serif"/>
                <a:ea typeface="Inria Serif"/>
                <a:cs typeface="Inria Serif"/>
                <a:sym typeface="Inria Serif"/>
              </a:defRPr>
            </a:lvl6pPr>
            <a:lvl7pPr marR="0" lvl="6" algn="l" rtl="0">
              <a:lnSpc>
                <a:spcPct val="90000"/>
              </a:lnSpc>
              <a:spcBef>
                <a:spcPts val="0"/>
              </a:spcBef>
              <a:spcAft>
                <a:spcPts val="0"/>
              </a:spcAft>
              <a:buClr>
                <a:schemeClr val="dk2"/>
              </a:buClr>
              <a:buSzPts val="3200"/>
              <a:buFont typeface="Inria Serif"/>
              <a:buNone/>
              <a:defRPr sz="3200" b="1" i="0" u="none" strike="noStrike" cap="none">
                <a:solidFill>
                  <a:schemeClr val="dk2"/>
                </a:solidFill>
                <a:latin typeface="Inria Serif"/>
                <a:ea typeface="Inria Serif"/>
                <a:cs typeface="Inria Serif"/>
                <a:sym typeface="Inria Serif"/>
              </a:defRPr>
            </a:lvl7pPr>
            <a:lvl8pPr marR="0" lvl="7" algn="l" rtl="0">
              <a:lnSpc>
                <a:spcPct val="90000"/>
              </a:lnSpc>
              <a:spcBef>
                <a:spcPts val="0"/>
              </a:spcBef>
              <a:spcAft>
                <a:spcPts val="0"/>
              </a:spcAft>
              <a:buClr>
                <a:schemeClr val="dk2"/>
              </a:buClr>
              <a:buSzPts val="3200"/>
              <a:buFont typeface="Inria Serif"/>
              <a:buNone/>
              <a:defRPr sz="3200" b="1" i="0" u="none" strike="noStrike" cap="none">
                <a:solidFill>
                  <a:schemeClr val="dk2"/>
                </a:solidFill>
                <a:latin typeface="Inria Serif"/>
                <a:ea typeface="Inria Serif"/>
                <a:cs typeface="Inria Serif"/>
                <a:sym typeface="Inria Serif"/>
              </a:defRPr>
            </a:lvl8pPr>
            <a:lvl9pPr marR="0" lvl="8" algn="l" rtl="0">
              <a:lnSpc>
                <a:spcPct val="90000"/>
              </a:lnSpc>
              <a:spcBef>
                <a:spcPts val="0"/>
              </a:spcBef>
              <a:spcAft>
                <a:spcPts val="0"/>
              </a:spcAft>
              <a:buClr>
                <a:schemeClr val="dk2"/>
              </a:buClr>
              <a:buSzPts val="3200"/>
              <a:buFont typeface="Inria Serif"/>
              <a:buNone/>
              <a:defRPr sz="3200" b="1" i="0" u="none" strike="noStrike" cap="none">
                <a:solidFill>
                  <a:schemeClr val="dk2"/>
                </a:solidFill>
                <a:latin typeface="Inria Serif"/>
                <a:ea typeface="Inria Serif"/>
                <a:cs typeface="Inria Serif"/>
                <a:sym typeface="Inria Serif"/>
              </a:defRPr>
            </a:lvl9pPr>
          </a:lstStyle>
          <a:p>
            <a:endParaRPr/>
          </a:p>
        </p:txBody>
      </p:sp>
      <p:sp>
        <p:nvSpPr>
          <p:cNvPr id="7" name="Google Shape;7;p21"/>
          <p:cNvSpPr txBox="1">
            <a:spLocks noGrp="1"/>
          </p:cNvSpPr>
          <p:nvPr>
            <p:ph type="body" idx="1"/>
          </p:nvPr>
        </p:nvSpPr>
        <p:spPr>
          <a:xfrm>
            <a:off x="855300" y="1506347"/>
            <a:ext cx="7433400" cy="3033900"/>
          </a:xfrm>
          <a:prstGeom prst="rect">
            <a:avLst/>
          </a:prstGeom>
          <a:noFill/>
          <a:ln>
            <a:noFill/>
          </a:ln>
        </p:spPr>
        <p:txBody>
          <a:bodyPr spcFirstLastPara="1" wrap="square" lIns="0" tIns="0" rIns="0" bIns="0" anchor="t" anchorCtr="0">
            <a:noAutofit/>
          </a:bodyPr>
          <a:lstStyle>
            <a:lvl1pPr marL="457200" marR="0" lvl="0" indent="-381000" algn="l" rtl="0">
              <a:lnSpc>
                <a:spcPct val="115000"/>
              </a:lnSpc>
              <a:spcBef>
                <a:spcPts val="0"/>
              </a:spcBef>
              <a:spcAft>
                <a:spcPts val="0"/>
              </a:spcAft>
              <a:buClr>
                <a:schemeClr val="accent2"/>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1pPr>
            <a:lvl2pPr marL="914400" marR="0" lvl="1" indent="-381000" algn="l" rtl="0">
              <a:lnSpc>
                <a:spcPct val="115000"/>
              </a:lnSpc>
              <a:spcBef>
                <a:spcPts val="600"/>
              </a:spcBef>
              <a:spcAft>
                <a:spcPts val="0"/>
              </a:spcAft>
              <a:buClr>
                <a:schemeClr val="accent2"/>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2pPr>
            <a:lvl3pPr marL="1371600" marR="0" lvl="2" indent="-381000" algn="l" rtl="0">
              <a:lnSpc>
                <a:spcPct val="115000"/>
              </a:lnSpc>
              <a:spcBef>
                <a:spcPts val="600"/>
              </a:spcBef>
              <a:spcAft>
                <a:spcPts val="0"/>
              </a:spcAft>
              <a:buClr>
                <a:schemeClr val="accent2"/>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3pPr>
            <a:lvl4pPr marL="1828800" marR="0" lvl="3" indent="-381000" algn="l" rtl="0">
              <a:lnSpc>
                <a:spcPct val="115000"/>
              </a:lnSpc>
              <a:spcBef>
                <a:spcPts val="600"/>
              </a:spcBef>
              <a:spcAft>
                <a:spcPts val="0"/>
              </a:spcAft>
              <a:buClr>
                <a:schemeClr val="dk1"/>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4pPr>
            <a:lvl5pPr marL="2286000" marR="0" lvl="4" indent="-381000" algn="l" rtl="0">
              <a:lnSpc>
                <a:spcPct val="115000"/>
              </a:lnSpc>
              <a:spcBef>
                <a:spcPts val="600"/>
              </a:spcBef>
              <a:spcAft>
                <a:spcPts val="0"/>
              </a:spcAft>
              <a:buClr>
                <a:schemeClr val="dk1"/>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5pPr>
            <a:lvl6pPr marL="2743200" marR="0" lvl="5" indent="-381000" algn="l" rtl="0">
              <a:lnSpc>
                <a:spcPct val="115000"/>
              </a:lnSpc>
              <a:spcBef>
                <a:spcPts val="600"/>
              </a:spcBef>
              <a:spcAft>
                <a:spcPts val="0"/>
              </a:spcAft>
              <a:buClr>
                <a:schemeClr val="dk1"/>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6pPr>
            <a:lvl7pPr marL="3200400" marR="0" lvl="6" indent="-381000" algn="l" rtl="0">
              <a:lnSpc>
                <a:spcPct val="115000"/>
              </a:lnSpc>
              <a:spcBef>
                <a:spcPts val="600"/>
              </a:spcBef>
              <a:spcAft>
                <a:spcPts val="0"/>
              </a:spcAft>
              <a:buClr>
                <a:schemeClr val="dk1"/>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7pPr>
            <a:lvl8pPr marL="3657600" marR="0" lvl="7" indent="-381000" algn="l" rtl="0">
              <a:lnSpc>
                <a:spcPct val="115000"/>
              </a:lnSpc>
              <a:spcBef>
                <a:spcPts val="600"/>
              </a:spcBef>
              <a:spcAft>
                <a:spcPts val="0"/>
              </a:spcAft>
              <a:buClr>
                <a:schemeClr val="dk1"/>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8pPr>
            <a:lvl9pPr marL="4114800" marR="0" lvl="8" indent="-381000" algn="l" rtl="0">
              <a:lnSpc>
                <a:spcPct val="115000"/>
              </a:lnSpc>
              <a:spcBef>
                <a:spcPts val="600"/>
              </a:spcBef>
              <a:spcAft>
                <a:spcPts val="600"/>
              </a:spcAft>
              <a:buClr>
                <a:schemeClr val="dk1"/>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9pPr>
          </a:lstStyle>
          <a:p>
            <a:endParaRPr/>
          </a:p>
        </p:txBody>
      </p:sp>
      <p:sp>
        <p:nvSpPr>
          <p:cNvPr id="8" name="Google Shape;8;p21"/>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Inria Sans Light"/>
                <a:ea typeface="Inria Sans Light"/>
                <a:cs typeface="Inria Sans Light"/>
                <a:sym typeface="Inria Sans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
        <p:cNvGrpSpPr/>
        <p:nvPr/>
      </p:nvGrpSpPr>
      <p:grpSpPr>
        <a:xfrm>
          <a:off x="0" y="0"/>
          <a:ext cx="0" cy="0"/>
          <a:chOff x="0" y="0"/>
          <a:chExt cx="0" cy="0"/>
        </a:xfrm>
      </p:grpSpPr>
      <p:sp>
        <p:nvSpPr>
          <p:cNvPr id="38" name="Google Shape;38;p1"/>
          <p:cNvSpPr txBox="1">
            <a:spLocks noGrp="1"/>
          </p:cNvSpPr>
          <p:nvPr>
            <p:ph type="ctrTitle"/>
          </p:nvPr>
        </p:nvSpPr>
        <p:spPr>
          <a:prstGeom prst="rect">
            <a:avLst/>
          </a:prstGeom>
          <a:noFill/>
          <a:ln>
            <a:noFill/>
          </a:ln>
        </p:spPr>
        <p:txBody>
          <a:bodyPr spcFirstLastPara="1" wrap="square" lIns="0" tIns="0" rIns="0" bIns="0" anchor="ctr" anchorCtr="0">
            <a:noAutofit/>
          </a:bodyPr>
          <a:lstStyle/>
          <a:p>
            <a:pPr marL="0" lvl="0" indent="0" algn="ctr" rtl="0">
              <a:lnSpc>
                <a:spcPct val="90000"/>
              </a:lnSpc>
              <a:spcBef>
                <a:spcPts val="0"/>
              </a:spcBef>
              <a:spcAft>
                <a:spcPts val="0"/>
              </a:spcAft>
              <a:buSzPts val="6000"/>
              <a:buNone/>
            </a:pPr>
            <a:r>
              <a:rPr lang="en" sz="3600" u="sng" dirty="0">
                <a:solidFill>
                  <a:srgbClr val="31343C"/>
                </a:solidFill>
                <a:latin typeface="Inria Serif"/>
                <a:ea typeface="Inria Serif"/>
                <a:cs typeface="Inria Serif"/>
                <a:sym typeface="Inria Serif"/>
              </a:rPr>
              <a:t>COMPUTERIZED SYNOPSIS GENERATOR</a:t>
            </a:r>
            <a:endParaRPr sz="3600" dirty="0">
              <a:solidFill>
                <a:srgbClr val="31343C"/>
              </a:solidFill>
              <a:latin typeface="Inria Serif"/>
              <a:ea typeface="Inria Serif"/>
              <a:cs typeface="Inria Serif"/>
              <a:sym typeface="Inria Serif"/>
            </a:endParaRPr>
          </a:p>
        </p:txBody>
      </p:sp>
      <p:sp>
        <p:nvSpPr>
          <p:cNvPr id="41" name="Google Shape;41;p1"/>
          <p:cNvSpPr txBox="1">
            <a:spLocks noGrp="1"/>
          </p:cNvSpPr>
          <p:nvPr>
            <p:ph type="sldNum" idx="4294967295"/>
          </p:nvPr>
        </p:nvSpPr>
        <p:spPr>
          <a:xfrm>
            <a:off x="8594725" y="4673600"/>
            <a:ext cx="549275" cy="3937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1</a:t>
            </a:r>
            <a:endParaRPr/>
          </a:p>
        </p:txBody>
      </p:sp>
      <p:sp>
        <p:nvSpPr>
          <p:cNvPr id="39" name="Google Shape;39;p1"/>
          <p:cNvSpPr txBox="1"/>
          <p:nvPr/>
        </p:nvSpPr>
        <p:spPr>
          <a:xfrm>
            <a:off x="6837976" y="4011516"/>
            <a:ext cx="2012400" cy="954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a:solidFill>
                  <a:srgbClr val="31343C"/>
                </a:solidFill>
                <a:latin typeface="Arial"/>
                <a:ea typeface="Arial"/>
                <a:cs typeface="Arial"/>
                <a:sym typeface="Arial"/>
              </a:rPr>
              <a:t>Team : -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a:solidFill>
                  <a:srgbClr val="31343C"/>
                </a:solidFill>
                <a:latin typeface="Arial"/>
                <a:ea typeface="Arial"/>
                <a:cs typeface="Arial"/>
                <a:sym typeface="Arial"/>
              </a:rPr>
              <a:t>Sweta Gupta - </a:t>
            </a:r>
            <a:r>
              <a:rPr lang="en" dirty="0">
                <a:solidFill>
                  <a:srgbClr val="31343C"/>
                </a:solidFill>
              </a:rPr>
              <a:t>28</a:t>
            </a:r>
            <a:endParaRPr sz="1400" b="0" i="0" u="none" strike="noStrike" cap="none" dirty="0">
              <a:solidFill>
                <a:srgbClr val="31343C"/>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a:solidFill>
                  <a:srgbClr val="31343C"/>
                </a:solidFill>
                <a:latin typeface="Arial"/>
                <a:ea typeface="Arial"/>
                <a:cs typeface="Arial"/>
                <a:sym typeface="Arial"/>
              </a:rPr>
              <a:t>Yash Jobalia  - </a:t>
            </a:r>
            <a:r>
              <a:rPr lang="en" dirty="0">
                <a:solidFill>
                  <a:srgbClr val="31343C"/>
                </a:solidFill>
              </a:rPr>
              <a:t>30</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a:solidFill>
                  <a:srgbClr val="31343C"/>
                </a:solidFill>
                <a:latin typeface="Arial"/>
                <a:ea typeface="Arial"/>
                <a:cs typeface="Arial"/>
                <a:sym typeface="Arial"/>
              </a:rPr>
              <a:t>Isheet Shetty - </a:t>
            </a:r>
            <a:r>
              <a:rPr lang="en" dirty="0">
                <a:solidFill>
                  <a:srgbClr val="31343C"/>
                </a:solidFill>
              </a:rPr>
              <a:t>55</a:t>
            </a:r>
            <a:endParaRPr sz="1400" b="0" i="0" u="none" strike="noStrike" cap="none" dirty="0">
              <a:solidFill>
                <a:srgbClr val="000000"/>
              </a:solidFill>
              <a:latin typeface="Arial"/>
              <a:ea typeface="Arial"/>
              <a:cs typeface="Arial"/>
              <a:sym typeface="Arial"/>
            </a:endParaRPr>
          </a:p>
        </p:txBody>
      </p:sp>
      <p:sp>
        <p:nvSpPr>
          <p:cNvPr id="40" name="Google Shape;40;p1"/>
          <p:cNvSpPr txBox="1"/>
          <p:nvPr/>
        </p:nvSpPr>
        <p:spPr>
          <a:xfrm>
            <a:off x="20025" y="4657846"/>
            <a:ext cx="4572000"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 sz="1600" b="0" i="0" u="sng" strike="noStrike" cap="none" dirty="0">
                <a:solidFill>
                  <a:srgbClr val="31343C"/>
                </a:solidFill>
                <a:latin typeface="Arial"/>
                <a:ea typeface="Arial"/>
                <a:cs typeface="Arial"/>
                <a:sym typeface="Arial"/>
              </a:rPr>
              <a:t>Project Guide</a:t>
            </a:r>
            <a:r>
              <a:rPr lang="en" sz="1600" b="0" i="0" u="none" strike="noStrike" cap="none" dirty="0">
                <a:solidFill>
                  <a:srgbClr val="31343C"/>
                </a:solidFill>
                <a:latin typeface="Arial"/>
                <a:ea typeface="Arial"/>
                <a:cs typeface="Arial"/>
                <a:sym typeface="Arial"/>
              </a:rPr>
              <a:t>: </a:t>
            </a:r>
            <a:r>
              <a:rPr lang="en" sz="1600" b="0" i="0" u="sng" strike="noStrike" cap="none" dirty="0">
                <a:solidFill>
                  <a:srgbClr val="31343C"/>
                </a:solidFill>
                <a:latin typeface="Arial"/>
                <a:ea typeface="Arial"/>
                <a:cs typeface="Arial"/>
                <a:sym typeface="Arial"/>
              </a:rPr>
              <a:t>Prof. Anagha Patil</a:t>
            </a:r>
            <a:endParaRPr sz="1600" b="0" i="0" u="sng" strike="noStrike" cap="none" dirty="0">
              <a:solidFill>
                <a:srgbClr val="31343C"/>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30" name="Google Shape;130;p9"/>
          <p:cNvSpPr txBox="1">
            <a:spLocks noGrp="1"/>
          </p:cNvSpPr>
          <p:nvPr>
            <p:ph type="title"/>
          </p:nvPr>
        </p:nvSpPr>
        <p:spPr>
          <a:xfrm>
            <a:off x="855345" y="635"/>
            <a:ext cx="7488555" cy="377190"/>
          </a:xfrm>
          <a:prstGeom prst="rect">
            <a:avLst/>
          </a:prstGeom>
          <a:noFill/>
          <a:ln>
            <a:noFill/>
          </a:ln>
        </p:spPr>
        <p:txBody>
          <a:bodyPr spcFirstLastPara="1" wrap="square" lIns="0" tIns="0" rIns="0" bIns="0" anchor="b" anchorCtr="0">
            <a:noAutofit/>
          </a:bodyPr>
          <a:lstStyle/>
          <a:p>
            <a:pPr marL="0" marR="0" lvl="0" indent="0" algn="ctr" rtl="0">
              <a:lnSpc>
                <a:spcPct val="90000"/>
              </a:lnSpc>
              <a:spcBef>
                <a:spcPts val="0"/>
              </a:spcBef>
              <a:spcAft>
                <a:spcPts val="0"/>
              </a:spcAft>
              <a:buSzPts val="3200"/>
              <a:buNone/>
            </a:pPr>
            <a:r>
              <a:rPr lang="en" sz="1400" i="0" dirty="0">
                <a:solidFill>
                  <a:srgbClr val="31353C"/>
                </a:solidFill>
                <a:latin typeface="Times New Roman"/>
                <a:ea typeface="Times New Roman"/>
                <a:cs typeface="Times New Roman"/>
                <a:sym typeface="Times New Roman"/>
              </a:rPr>
              <a:t>Gensim for Extractive Text Summarization</a:t>
            </a:r>
            <a:endParaRPr sz="1400" dirty="0">
              <a:latin typeface="Times New Roman"/>
              <a:ea typeface="Times New Roman"/>
              <a:cs typeface="Times New Roman"/>
              <a:sym typeface="Times New Roman"/>
            </a:endParaRPr>
          </a:p>
        </p:txBody>
      </p:sp>
      <p:sp>
        <p:nvSpPr>
          <p:cNvPr id="128" name="Google Shape;128;p9"/>
          <p:cNvSpPr txBox="1">
            <a:spLocks noGrp="1"/>
          </p:cNvSpPr>
          <p:nvPr>
            <p:ph type="body" idx="1"/>
          </p:nvPr>
        </p:nvSpPr>
        <p:spPr>
          <a:xfrm>
            <a:off x="365760" y="680075"/>
            <a:ext cx="5426100" cy="4178400"/>
          </a:xfrm>
          <a:prstGeom prst="rect">
            <a:avLst/>
          </a:prstGeom>
          <a:noFill/>
          <a:ln>
            <a:noFill/>
          </a:ln>
        </p:spPr>
        <p:txBody>
          <a:bodyPr spcFirstLastPara="1" wrap="square" lIns="0" tIns="0" rIns="0" bIns="0" anchor="t" anchorCtr="0">
            <a:noAutofit/>
          </a:bodyPr>
          <a:lstStyle/>
          <a:p>
            <a:pPr marL="457200" lvl="0" indent="-304800" algn="just" rtl="0">
              <a:lnSpc>
                <a:spcPct val="115000"/>
              </a:lnSpc>
              <a:spcBef>
                <a:spcPts val="0"/>
              </a:spcBef>
              <a:spcAft>
                <a:spcPts val="0"/>
              </a:spcAft>
              <a:buClr>
                <a:srgbClr val="292929"/>
              </a:buClr>
              <a:buSzPts val="1200"/>
              <a:buFont typeface="Times New Roman"/>
              <a:buChar char="➢"/>
            </a:pPr>
            <a:r>
              <a:rPr lang="en" sz="1200" dirty="0">
                <a:solidFill>
                  <a:srgbClr val="292929"/>
                </a:solidFill>
                <a:latin typeface="Times New Roman" panose="02020603050405020304" pitchFamily="18" charset="0"/>
                <a:ea typeface="Times New Roman"/>
                <a:cs typeface="Times New Roman" panose="02020603050405020304" pitchFamily="18" charset="0"/>
                <a:sym typeface="Times New Roman"/>
              </a:rPr>
              <a:t>Dataset : BBC news summary dataset.</a:t>
            </a:r>
            <a:endParaRPr sz="1200" dirty="0">
              <a:solidFill>
                <a:srgbClr val="292929"/>
              </a:solidFill>
              <a:latin typeface="Times New Roman" panose="02020603050405020304" pitchFamily="18" charset="0"/>
              <a:cs typeface="Times New Roman" panose="02020603050405020304" pitchFamily="18" charset="0"/>
            </a:endParaRPr>
          </a:p>
          <a:p>
            <a:pPr marL="457200" lvl="0" indent="-304800" algn="just" rtl="0">
              <a:lnSpc>
                <a:spcPct val="115000"/>
              </a:lnSpc>
              <a:spcBef>
                <a:spcPts val="0"/>
              </a:spcBef>
              <a:spcAft>
                <a:spcPts val="0"/>
              </a:spcAft>
              <a:buClr>
                <a:srgbClr val="292929"/>
              </a:buClr>
              <a:buSzPts val="1200"/>
              <a:buFont typeface="Times New Roman"/>
              <a:buChar char="➢"/>
            </a:pPr>
            <a:r>
              <a:rPr lang="en" sz="1200" dirty="0">
                <a:solidFill>
                  <a:srgbClr val="292929"/>
                </a:solidFill>
                <a:latin typeface="Times New Roman" panose="02020603050405020304" pitchFamily="18" charset="0"/>
                <a:ea typeface="Times New Roman"/>
                <a:cs typeface="Times New Roman" panose="02020603050405020304" pitchFamily="18" charset="0"/>
                <a:sym typeface="Times New Roman"/>
              </a:rPr>
              <a:t>Work : summarise news reports using fuzzy logic.</a:t>
            </a:r>
            <a:endParaRPr sz="1200" dirty="0">
              <a:solidFill>
                <a:srgbClr val="292929"/>
              </a:solidFill>
              <a:latin typeface="Times New Roman" panose="02020603050405020304" pitchFamily="18" charset="0"/>
              <a:cs typeface="Times New Roman" panose="02020603050405020304" pitchFamily="18" charset="0"/>
            </a:endParaRPr>
          </a:p>
          <a:p>
            <a:pPr marL="457200" lvl="0" indent="-304800" algn="just" rtl="0">
              <a:lnSpc>
                <a:spcPct val="115000"/>
              </a:lnSpc>
              <a:spcBef>
                <a:spcPts val="0"/>
              </a:spcBef>
              <a:spcAft>
                <a:spcPts val="0"/>
              </a:spcAft>
              <a:buClr>
                <a:srgbClr val="292929"/>
              </a:buClr>
              <a:buSzPts val="1200"/>
              <a:buFont typeface="Times New Roman"/>
              <a:buChar char="➢"/>
            </a:pPr>
            <a:r>
              <a:rPr lang="en" sz="1200" dirty="0">
                <a:solidFill>
                  <a:srgbClr val="292929"/>
                </a:solidFill>
                <a:latin typeface="Times New Roman" panose="02020603050405020304" pitchFamily="18" charset="0"/>
                <a:ea typeface="Times New Roman"/>
                <a:cs typeface="Times New Roman" panose="02020603050405020304" pitchFamily="18" charset="0"/>
                <a:sym typeface="Times New Roman"/>
              </a:rPr>
              <a:t>Approach : extractive text summarisation using fuzzy logic and triangular method [3]</a:t>
            </a:r>
            <a:endParaRPr sz="1200" dirty="0">
              <a:solidFill>
                <a:srgbClr val="292929"/>
              </a:solidFill>
              <a:latin typeface="Times New Roman" panose="02020603050405020304" pitchFamily="18" charset="0"/>
              <a:cs typeface="Times New Roman" panose="02020603050405020304" pitchFamily="18" charset="0"/>
            </a:endParaRPr>
          </a:p>
          <a:p>
            <a:pPr marL="457200" lvl="0" indent="-304800" algn="just" rtl="0">
              <a:lnSpc>
                <a:spcPct val="115000"/>
              </a:lnSpc>
              <a:spcBef>
                <a:spcPts val="0"/>
              </a:spcBef>
              <a:spcAft>
                <a:spcPts val="0"/>
              </a:spcAft>
              <a:buClr>
                <a:srgbClr val="292929"/>
              </a:buClr>
              <a:buSzPts val="1200"/>
              <a:buFont typeface="Times New Roman"/>
              <a:buChar char="➢"/>
            </a:pPr>
            <a:r>
              <a:rPr lang="en" sz="1200" dirty="0">
                <a:solidFill>
                  <a:srgbClr val="292929"/>
                </a:solidFill>
                <a:latin typeface="Times New Roman" panose="02020603050405020304" pitchFamily="18" charset="0"/>
                <a:ea typeface="Times New Roman"/>
                <a:cs typeface="Times New Roman" panose="02020603050405020304" pitchFamily="18" charset="0"/>
                <a:sym typeface="Times New Roman"/>
              </a:rPr>
              <a:t>Implementation : </a:t>
            </a:r>
            <a:endParaRPr sz="1200" dirty="0">
              <a:solidFill>
                <a:srgbClr val="292929"/>
              </a:solidFill>
              <a:latin typeface="Times New Roman" panose="02020603050405020304" pitchFamily="18" charset="0"/>
              <a:ea typeface="Times New Roman"/>
              <a:cs typeface="Times New Roman" panose="02020603050405020304" pitchFamily="18" charset="0"/>
              <a:sym typeface="Times New Roman"/>
            </a:endParaRPr>
          </a:p>
          <a:p>
            <a:pPr marL="914400" lvl="1" indent="-304800" algn="just" rtl="0">
              <a:lnSpc>
                <a:spcPct val="115000"/>
              </a:lnSpc>
              <a:spcBef>
                <a:spcPts val="0"/>
              </a:spcBef>
              <a:spcAft>
                <a:spcPts val="0"/>
              </a:spcAft>
              <a:buClr>
                <a:srgbClr val="292929"/>
              </a:buClr>
              <a:buSzPts val="1200"/>
              <a:buFont typeface="Times New Roman"/>
              <a:buChar char="○"/>
            </a:pPr>
            <a:r>
              <a:rPr lang="en" sz="1200" dirty="0">
                <a:solidFill>
                  <a:srgbClr val="292929"/>
                </a:solidFill>
                <a:latin typeface="Times New Roman" panose="02020603050405020304" pitchFamily="18" charset="0"/>
                <a:ea typeface="Times New Roman"/>
                <a:cs typeface="Times New Roman" panose="02020603050405020304" pitchFamily="18" charset="0"/>
                <a:sym typeface="Times New Roman"/>
              </a:rPr>
              <a:t>First the data set is pre processed.</a:t>
            </a:r>
            <a:endParaRPr sz="1200" dirty="0">
              <a:solidFill>
                <a:srgbClr val="292929"/>
              </a:solidFill>
              <a:latin typeface="Times New Roman" panose="02020603050405020304" pitchFamily="18" charset="0"/>
              <a:ea typeface="Times New Roman"/>
              <a:cs typeface="Times New Roman" panose="02020603050405020304" pitchFamily="18" charset="0"/>
              <a:sym typeface="Times New Roman"/>
            </a:endParaRPr>
          </a:p>
          <a:p>
            <a:pPr marL="914400" lvl="1" indent="-304800" algn="just" rtl="0">
              <a:lnSpc>
                <a:spcPct val="115000"/>
              </a:lnSpc>
              <a:spcBef>
                <a:spcPts val="0"/>
              </a:spcBef>
              <a:spcAft>
                <a:spcPts val="0"/>
              </a:spcAft>
              <a:buClr>
                <a:srgbClr val="292929"/>
              </a:buClr>
              <a:buSzPts val="1200"/>
              <a:buFont typeface="Times New Roman"/>
              <a:buChar char="○"/>
            </a:pPr>
            <a:r>
              <a:rPr lang="en" sz="1200" dirty="0">
                <a:solidFill>
                  <a:srgbClr val="292929"/>
                </a:solidFill>
                <a:latin typeface="Times New Roman" panose="02020603050405020304" pitchFamily="18" charset="0"/>
                <a:ea typeface="Times New Roman"/>
                <a:cs typeface="Times New Roman" panose="02020603050405020304" pitchFamily="18" charset="0"/>
                <a:sym typeface="Times New Roman"/>
              </a:rPr>
              <a:t>Then calculate frequency and position this is done by using hashmap.</a:t>
            </a:r>
            <a:endParaRPr sz="1200" dirty="0">
              <a:solidFill>
                <a:srgbClr val="292929"/>
              </a:solidFill>
              <a:latin typeface="Times New Roman" panose="02020603050405020304" pitchFamily="18" charset="0"/>
              <a:ea typeface="Times New Roman"/>
              <a:cs typeface="Times New Roman" panose="02020603050405020304" pitchFamily="18" charset="0"/>
              <a:sym typeface="Times New Roman"/>
            </a:endParaRPr>
          </a:p>
          <a:p>
            <a:pPr marL="914400" lvl="1" indent="-304800" algn="just" rtl="0">
              <a:lnSpc>
                <a:spcPct val="115000"/>
              </a:lnSpc>
              <a:spcBef>
                <a:spcPts val="0"/>
              </a:spcBef>
              <a:spcAft>
                <a:spcPts val="0"/>
              </a:spcAft>
              <a:buClr>
                <a:srgbClr val="292929"/>
              </a:buClr>
              <a:buSzPts val="1200"/>
              <a:buFont typeface="Times New Roman"/>
              <a:buChar char="○"/>
            </a:pPr>
            <a:r>
              <a:rPr lang="en" sz="1200" dirty="0">
                <a:solidFill>
                  <a:srgbClr val="292929"/>
                </a:solidFill>
                <a:latin typeface="Times New Roman" panose="02020603050405020304" pitchFamily="18" charset="0"/>
                <a:ea typeface="Times New Roman"/>
                <a:cs typeface="Times New Roman" panose="02020603050405020304" pitchFamily="18" charset="0"/>
                <a:sym typeface="Times New Roman"/>
              </a:rPr>
              <a:t>The last step is fuzzy analysis where the calculated values are used to find the mean for that sentence and are fed to the triangular membership function which give values between 0 and 1 to each sentence and the fuzzy rule is applied.</a:t>
            </a:r>
            <a:endParaRPr sz="1200" dirty="0">
              <a:solidFill>
                <a:srgbClr val="292929"/>
              </a:solidFill>
              <a:latin typeface="Times New Roman" panose="02020603050405020304" pitchFamily="18" charset="0"/>
              <a:ea typeface="Times New Roman"/>
              <a:cs typeface="Times New Roman" panose="02020603050405020304" pitchFamily="18" charset="0"/>
              <a:sym typeface="Times New Roman"/>
            </a:endParaRPr>
          </a:p>
          <a:p>
            <a:pPr marL="914400" lvl="1" indent="-304800" algn="just" rtl="0">
              <a:lnSpc>
                <a:spcPct val="115000"/>
              </a:lnSpc>
              <a:spcBef>
                <a:spcPts val="0"/>
              </a:spcBef>
              <a:spcAft>
                <a:spcPts val="0"/>
              </a:spcAft>
              <a:buClr>
                <a:srgbClr val="292929"/>
              </a:buClr>
              <a:buSzPts val="1200"/>
              <a:buFont typeface="Times New Roman"/>
              <a:buChar char="○"/>
            </a:pPr>
            <a:r>
              <a:rPr lang="en" sz="1200" dirty="0">
                <a:solidFill>
                  <a:srgbClr val="292929"/>
                </a:solidFill>
                <a:latin typeface="Times New Roman" panose="02020603050405020304" pitchFamily="18" charset="0"/>
                <a:ea typeface="Times New Roman"/>
                <a:cs typeface="Times New Roman" panose="02020603050405020304" pitchFamily="18" charset="0"/>
                <a:sym typeface="Times New Roman"/>
              </a:rPr>
              <a:t>Finally they ROUGE score is given to each and every summary to be compared efficiently.</a:t>
            </a:r>
            <a:endParaRPr sz="1200" dirty="0">
              <a:solidFill>
                <a:srgbClr val="292929"/>
              </a:solidFill>
              <a:latin typeface="Times New Roman" panose="02020603050405020304" pitchFamily="18" charset="0"/>
              <a:cs typeface="Times New Roman" panose="02020603050405020304" pitchFamily="18" charset="0"/>
            </a:endParaRPr>
          </a:p>
          <a:p>
            <a:pPr marL="914400" lvl="0" indent="0" algn="just" rtl="0">
              <a:lnSpc>
                <a:spcPct val="115000"/>
              </a:lnSpc>
              <a:spcBef>
                <a:spcPts val="0"/>
              </a:spcBef>
              <a:spcAft>
                <a:spcPts val="0"/>
              </a:spcAft>
              <a:buSzPts val="2400"/>
              <a:buNone/>
            </a:pPr>
            <a:endParaRPr sz="1200" dirty="0">
              <a:solidFill>
                <a:srgbClr val="292929"/>
              </a:solidFill>
              <a:latin typeface="Times New Roman" panose="02020603050405020304" pitchFamily="18" charset="0"/>
              <a:ea typeface="Times New Roman"/>
              <a:cs typeface="Times New Roman" panose="02020603050405020304" pitchFamily="18" charset="0"/>
              <a:sym typeface="Times New Roman"/>
            </a:endParaRPr>
          </a:p>
          <a:p>
            <a:pPr marL="457200" lvl="0" indent="-304800" algn="just" rtl="0">
              <a:lnSpc>
                <a:spcPct val="115000"/>
              </a:lnSpc>
              <a:spcBef>
                <a:spcPts val="0"/>
              </a:spcBef>
              <a:spcAft>
                <a:spcPts val="0"/>
              </a:spcAft>
              <a:buClr>
                <a:srgbClr val="292929"/>
              </a:buClr>
              <a:buSzPts val="1200"/>
              <a:buFont typeface="Times New Roman"/>
              <a:buChar char="➢"/>
            </a:pPr>
            <a:r>
              <a:rPr lang="en" sz="1200" dirty="0">
                <a:solidFill>
                  <a:srgbClr val="292929"/>
                </a:solidFill>
                <a:latin typeface="Times New Roman" panose="02020603050405020304" pitchFamily="18" charset="0"/>
                <a:ea typeface="Times New Roman"/>
                <a:cs typeface="Times New Roman" panose="02020603050405020304" pitchFamily="18" charset="0"/>
                <a:sym typeface="Times New Roman"/>
              </a:rPr>
              <a:t>DRAWBACK :There is no criteria where all the 3 recall precision and f member are greater than using  bell membership function .</a:t>
            </a:r>
            <a:endParaRPr sz="1200" dirty="0">
              <a:solidFill>
                <a:srgbClr val="292929"/>
              </a:solidFill>
              <a:latin typeface="Times New Roman" panose="02020603050405020304" pitchFamily="18" charset="0"/>
              <a:cs typeface="Times New Roman" panose="02020603050405020304" pitchFamily="18" charset="0"/>
            </a:endParaRPr>
          </a:p>
          <a:p>
            <a:pPr marL="457200" lvl="0" indent="0" algn="just" rtl="0">
              <a:lnSpc>
                <a:spcPct val="115000"/>
              </a:lnSpc>
              <a:spcBef>
                <a:spcPts val="0"/>
              </a:spcBef>
              <a:spcAft>
                <a:spcPts val="0"/>
              </a:spcAft>
              <a:buSzPts val="2400"/>
              <a:buNone/>
            </a:pPr>
            <a:endParaRPr sz="1200" dirty="0">
              <a:solidFill>
                <a:srgbClr val="292929"/>
              </a:solidFill>
              <a:latin typeface="Times New Roman" panose="02020603050405020304" pitchFamily="18" charset="0"/>
              <a:ea typeface="Times New Roman"/>
              <a:cs typeface="Times New Roman" panose="02020603050405020304" pitchFamily="18" charset="0"/>
              <a:sym typeface="Times New Roman"/>
            </a:endParaRPr>
          </a:p>
          <a:p>
            <a:pPr marL="457200" lvl="0" indent="-304800" algn="just" rtl="0">
              <a:lnSpc>
                <a:spcPct val="115000"/>
              </a:lnSpc>
              <a:spcBef>
                <a:spcPts val="0"/>
              </a:spcBef>
              <a:spcAft>
                <a:spcPts val="0"/>
              </a:spcAft>
              <a:buClr>
                <a:srgbClr val="292929"/>
              </a:buClr>
              <a:buSzPts val="1200"/>
              <a:buFont typeface="Times New Roman"/>
              <a:buChar char="➢"/>
            </a:pPr>
            <a:r>
              <a:rPr lang="en" sz="1200" dirty="0">
                <a:solidFill>
                  <a:srgbClr val="292929"/>
                </a:solidFill>
                <a:latin typeface="Times New Roman" panose="02020603050405020304" pitchFamily="18" charset="0"/>
                <a:ea typeface="Times New Roman"/>
                <a:cs typeface="Times New Roman" panose="02020603050405020304" pitchFamily="18" charset="0"/>
                <a:sym typeface="Times New Roman"/>
              </a:rPr>
              <a:t>FUTURE SCOPE : The value of these can be enhanced more by using abstractive method.</a:t>
            </a:r>
            <a:endParaRPr sz="1200" dirty="0">
              <a:solidFill>
                <a:srgbClr val="292929"/>
              </a:solidFill>
              <a:latin typeface="Times New Roman" panose="02020603050405020304" pitchFamily="18" charset="0"/>
              <a:cs typeface="Times New Roman" panose="02020603050405020304" pitchFamily="18" charset="0"/>
            </a:endParaRPr>
          </a:p>
        </p:txBody>
      </p:sp>
      <p:sp>
        <p:nvSpPr>
          <p:cNvPr id="129" name="Google Shape;129;p9"/>
          <p:cNvSpPr txBox="1">
            <a:spLocks noGrp="1"/>
          </p:cNvSpPr>
          <p:nvPr>
            <p:ph type="sldNum" idx="12"/>
          </p:nvPr>
        </p:nvSpPr>
        <p:spPr>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10</a:t>
            </a:r>
            <a:endParaRPr/>
          </a:p>
        </p:txBody>
      </p:sp>
      <p:pic>
        <p:nvPicPr>
          <p:cNvPr id="131" name="Google Shape;131;p9"/>
          <p:cNvPicPr preferRelativeResize="0"/>
          <p:nvPr/>
        </p:nvPicPr>
        <p:blipFill rotWithShape="1">
          <a:blip r:embed="rId3">
            <a:alphaModFix/>
          </a:blip>
          <a:srcRect/>
          <a:stretch/>
        </p:blipFill>
        <p:spPr>
          <a:xfrm>
            <a:off x="6118225" y="680085"/>
            <a:ext cx="2834640" cy="395668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8" name="Google Shape;138;p11"/>
          <p:cNvSpPr txBox="1">
            <a:spLocks noGrp="1"/>
          </p:cNvSpPr>
          <p:nvPr>
            <p:ph type="title"/>
          </p:nvPr>
        </p:nvSpPr>
        <p:spPr>
          <a:xfrm>
            <a:off x="855345" y="51125"/>
            <a:ext cx="7488555" cy="381635"/>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SzPts val="3200"/>
              <a:buNone/>
            </a:pPr>
            <a:r>
              <a:rPr lang="en" sz="1600" dirty="0">
                <a:solidFill>
                  <a:srgbClr val="31343C"/>
                </a:solidFill>
                <a:latin typeface="Times New Roman"/>
                <a:ea typeface="Times New Roman"/>
                <a:cs typeface="Times New Roman"/>
                <a:sym typeface="Times New Roman"/>
              </a:rPr>
              <a:t>NLP based Latent Semantic Analysis for Legal Text Summarization</a:t>
            </a:r>
            <a:endParaRPr dirty="0"/>
          </a:p>
        </p:txBody>
      </p:sp>
      <p:sp>
        <p:nvSpPr>
          <p:cNvPr id="136" name="Google Shape;136;p11"/>
          <p:cNvSpPr txBox="1">
            <a:spLocks noGrp="1"/>
          </p:cNvSpPr>
          <p:nvPr>
            <p:ph type="body" idx="1"/>
          </p:nvPr>
        </p:nvSpPr>
        <p:spPr>
          <a:xfrm>
            <a:off x="386725" y="551175"/>
            <a:ext cx="5487000" cy="4592400"/>
          </a:xfrm>
          <a:prstGeom prst="rect">
            <a:avLst/>
          </a:prstGeom>
          <a:noFill/>
          <a:ln>
            <a:noFill/>
          </a:ln>
        </p:spPr>
        <p:txBody>
          <a:bodyPr spcFirstLastPara="1" wrap="square" lIns="0" tIns="0" rIns="0" bIns="0" anchor="t" anchorCtr="0">
            <a:noAutofit/>
          </a:bodyPr>
          <a:lstStyle/>
          <a:p>
            <a:pPr marL="457200" lvl="0" indent="-317500" algn="just" rtl="0">
              <a:lnSpc>
                <a:spcPct val="115000"/>
              </a:lnSpc>
              <a:spcBef>
                <a:spcPts val="0"/>
              </a:spcBef>
              <a:spcAft>
                <a:spcPts val="0"/>
              </a:spcAft>
              <a:buClr>
                <a:schemeClr val="dk1"/>
              </a:buClr>
              <a:buSzPts val="1400"/>
              <a:buFont typeface="Times New Roman"/>
              <a:buChar char="➢"/>
            </a:pPr>
            <a:r>
              <a:rPr lang="en" sz="1400" dirty="0">
                <a:latin typeface="Times New Roman"/>
                <a:ea typeface="Times New Roman"/>
                <a:cs typeface="Times New Roman"/>
                <a:sym typeface="Times New Roman"/>
              </a:rPr>
              <a:t>Dataset : They used data set from supreme high and district court cases</a:t>
            </a:r>
            <a:endParaRPr sz="1400" dirty="0">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dk1"/>
              </a:buClr>
              <a:buSzPts val="1400"/>
              <a:buFont typeface="Times New Roman"/>
              <a:buChar char="➢"/>
            </a:pPr>
            <a:r>
              <a:rPr lang="en" sz="1400" dirty="0">
                <a:latin typeface="Times New Roman"/>
                <a:ea typeface="Times New Roman"/>
                <a:cs typeface="Times New Roman"/>
                <a:sym typeface="Times New Roman"/>
              </a:rPr>
              <a:t>Work  : summarise legal documents and judgements passed in courts </a:t>
            </a:r>
            <a:endParaRPr sz="1400" dirty="0">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dk1"/>
              </a:buClr>
              <a:buSzPts val="1400"/>
              <a:buFont typeface="Times New Roman"/>
              <a:buChar char="➢"/>
            </a:pPr>
            <a:r>
              <a:rPr lang="en" sz="1400" dirty="0">
                <a:latin typeface="Times New Roman"/>
                <a:ea typeface="Times New Roman"/>
                <a:cs typeface="Times New Roman"/>
                <a:sym typeface="Times New Roman"/>
              </a:rPr>
              <a:t>Approach : Latent semantic analysis i.e creating short summaries on basis of similar words [4]</a:t>
            </a:r>
            <a:endParaRPr sz="1400" dirty="0">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dk1"/>
              </a:buClr>
              <a:buSzPts val="1400"/>
              <a:buFont typeface="Times New Roman"/>
              <a:buChar char="➢"/>
            </a:pPr>
            <a:r>
              <a:rPr lang="en" sz="1400" dirty="0">
                <a:latin typeface="Times New Roman"/>
                <a:ea typeface="Times New Roman"/>
                <a:cs typeface="Times New Roman"/>
                <a:sym typeface="Times New Roman"/>
              </a:rPr>
              <a:t>Implementation : </a:t>
            </a:r>
            <a:endParaRPr sz="1400" dirty="0">
              <a:latin typeface="Times New Roman"/>
              <a:ea typeface="Times New Roman"/>
              <a:cs typeface="Times New Roman"/>
              <a:sym typeface="Times New Roman"/>
            </a:endParaRPr>
          </a:p>
          <a:p>
            <a:pPr marL="914400" lvl="1" indent="-317500" algn="just" rtl="0">
              <a:lnSpc>
                <a:spcPct val="115000"/>
              </a:lnSpc>
              <a:spcBef>
                <a:spcPts val="0"/>
              </a:spcBef>
              <a:spcAft>
                <a:spcPts val="0"/>
              </a:spcAft>
              <a:buClr>
                <a:schemeClr val="dk1"/>
              </a:buClr>
              <a:buSzPts val="1400"/>
              <a:buFont typeface="Times New Roman"/>
              <a:buChar char="○"/>
            </a:pPr>
            <a:r>
              <a:rPr lang="en" sz="1400" dirty="0">
                <a:latin typeface="Times New Roman"/>
                <a:ea typeface="Times New Roman"/>
                <a:cs typeface="Times New Roman"/>
                <a:sym typeface="Times New Roman"/>
              </a:rPr>
              <a:t>They use 2 approaches depending on the type of case if it is a criminal case  single document untrained  approach is used and for civil case multi-document trained approach is used. </a:t>
            </a:r>
            <a:endParaRPr sz="1400" dirty="0">
              <a:latin typeface="Times New Roman"/>
              <a:ea typeface="Times New Roman"/>
              <a:cs typeface="Times New Roman"/>
              <a:sym typeface="Times New Roman"/>
            </a:endParaRPr>
          </a:p>
          <a:p>
            <a:pPr marL="914400" lvl="1" indent="-317500" algn="just" rtl="0">
              <a:lnSpc>
                <a:spcPct val="115000"/>
              </a:lnSpc>
              <a:spcBef>
                <a:spcPts val="0"/>
              </a:spcBef>
              <a:spcAft>
                <a:spcPts val="0"/>
              </a:spcAft>
              <a:buClr>
                <a:schemeClr val="dk1"/>
              </a:buClr>
              <a:buSzPts val="1400"/>
              <a:buFont typeface="Times New Roman"/>
              <a:buChar char="○"/>
            </a:pPr>
            <a:r>
              <a:rPr lang="en" sz="1400" dirty="0">
                <a:latin typeface="Times New Roman"/>
                <a:ea typeface="Times New Roman"/>
                <a:cs typeface="Times New Roman"/>
                <a:sym typeface="Times New Roman"/>
              </a:rPr>
              <a:t>Firstly pre-process the data.</a:t>
            </a:r>
            <a:endParaRPr sz="1400" dirty="0">
              <a:latin typeface="Times New Roman"/>
              <a:ea typeface="Times New Roman"/>
              <a:cs typeface="Times New Roman"/>
              <a:sym typeface="Times New Roman"/>
            </a:endParaRPr>
          </a:p>
          <a:p>
            <a:pPr marL="914400" lvl="1" indent="-317500" algn="just" rtl="0">
              <a:lnSpc>
                <a:spcPct val="115000"/>
              </a:lnSpc>
              <a:spcBef>
                <a:spcPts val="0"/>
              </a:spcBef>
              <a:spcAft>
                <a:spcPts val="0"/>
              </a:spcAft>
              <a:buClr>
                <a:schemeClr val="dk1"/>
              </a:buClr>
              <a:buSzPts val="1400"/>
              <a:buFont typeface="Times New Roman"/>
              <a:buChar char="○"/>
            </a:pPr>
            <a:r>
              <a:rPr lang="en" sz="1400" dirty="0">
                <a:latin typeface="Times New Roman"/>
                <a:ea typeface="Times New Roman"/>
                <a:cs typeface="Times New Roman"/>
                <a:sym typeface="Times New Roman"/>
              </a:rPr>
              <a:t>Then passing it through the model depending on the type finally judgement passed and then final summary output is generated.</a:t>
            </a:r>
            <a:endParaRPr sz="1400" dirty="0">
              <a:latin typeface="Times New Roman"/>
              <a:ea typeface="Times New Roman"/>
              <a:cs typeface="Times New Roman"/>
              <a:sym typeface="Times New Roman"/>
            </a:endParaRPr>
          </a:p>
          <a:p>
            <a:pPr marL="457200" lvl="0" indent="0" algn="just" rtl="0">
              <a:lnSpc>
                <a:spcPct val="115000"/>
              </a:lnSpc>
              <a:spcBef>
                <a:spcPts val="0"/>
              </a:spcBef>
              <a:spcAft>
                <a:spcPts val="0"/>
              </a:spcAft>
              <a:buSzPts val="2400"/>
              <a:buNone/>
            </a:pPr>
            <a:endParaRPr sz="1400" dirty="0">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dk1"/>
              </a:buClr>
              <a:buSzPts val="1400"/>
              <a:buFont typeface="Times New Roman"/>
              <a:buChar char="➢"/>
            </a:pPr>
            <a:r>
              <a:rPr lang="en" sz="1400" dirty="0">
                <a:latin typeface="Times New Roman"/>
                <a:ea typeface="Times New Roman"/>
                <a:cs typeface="Times New Roman"/>
                <a:sym typeface="Times New Roman"/>
              </a:rPr>
              <a:t>DRAWBACK : Extractive and not completely effective. </a:t>
            </a:r>
            <a:endParaRPr sz="1400" dirty="0">
              <a:latin typeface="Times New Roman"/>
              <a:ea typeface="Times New Roman"/>
              <a:cs typeface="Times New Roman"/>
              <a:sym typeface="Times New Roman"/>
            </a:endParaRPr>
          </a:p>
          <a:p>
            <a:pPr marL="457200" lvl="0" indent="0" algn="just" rtl="0">
              <a:lnSpc>
                <a:spcPct val="115000"/>
              </a:lnSpc>
              <a:spcBef>
                <a:spcPts val="0"/>
              </a:spcBef>
              <a:spcAft>
                <a:spcPts val="0"/>
              </a:spcAft>
              <a:buSzPts val="2400"/>
              <a:buNone/>
            </a:pPr>
            <a:endParaRPr sz="1400" dirty="0">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dk1"/>
              </a:buClr>
              <a:buSzPts val="1400"/>
              <a:buFont typeface="Times New Roman"/>
              <a:buChar char="➢"/>
            </a:pPr>
            <a:r>
              <a:rPr lang="en" sz="1400" dirty="0">
                <a:latin typeface="Times New Roman"/>
                <a:ea typeface="Times New Roman"/>
                <a:cs typeface="Times New Roman"/>
                <a:sym typeface="Times New Roman"/>
              </a:rPr>
              <a:t>FUTURE SCOPE : Aims to improve summary generated not only on the basis of similar words but also similar concepts.</a:t>
            </a:r>
            <a:endParaRPr dirty="0">
              <a:latin typeface="Times New Roman"/>
              <a:ea typeface="Times New Roman"/>
              <a:cs typeface="Times New Roman"/>
              <a:sym typeface="Times New Roman"/>
            </a:endParaRPr>
          </a:p>
        </p:txBody>
      </p:sp>
      <p:sp>
        <p:nvSpPr>
          <p:cNvPr id="137" name="Google Shape;137;p11"/>
          <p:cNvSpPr txBox="1">
            <a:spLocks noGrp="1"/>
          </p:cNvSpPr>
          <p:nvPr>
            <p:ph type="sldNum" idx="12"/>
          </p:nvPr>
        </p:nvSpPr>
        <p:spPr>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11</a:t>
            </a:r>
            <a:endParaRPr/>
          </a:p>
        </p:txBody>
      </p:sp>
      <p:pic>
        <p:nvPicPr>
          <p:cNvPr id="139" name="Google Shape;139;p11" descr="WhatsApp Image 2021-04-22 at 4.26.41 PM"/>
          <p:cNvPicPr preferRelativeResize="0"/>
          <p:nvPr/>
        </p:nvPicPr>
        <p:blipFill rotWithShape="1">
          <a:blip r:embed="rId3">
            <a:alphaModFix/>
          </a:blip>
          <a:srcRect/>
          <a:stretch/>
        </p:blipFill>
        <p:spPr>
          <a:xfrm>
            <a:off x="6055995" y="1059815"/>
            <a:ext cx="3044825" cy="319468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4"/>
          <p:cNvSpPr txBox="1">
            <a:spLocks noGrp="1"/>
          </p:cNvSpPr>
          <p:nvPr>
            <p:ph type="sldNum" idx="12"/>
          </p:nvPr>
        </p:nvSpPr>
        <p:spPr>
          <a:xfrm>
            <a:off x="8533924" y="4688891"/>
            <a:ext cx="548700" cy="3936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1300"/>
              <a:buNone/>
            </a:pPr>
            <a:r>
              <a:rPr lang="en"/>
              <a:t>14</a:t>
            </a:r>
            <a:endParaRPr/>
          </a:p>
        </p:txBody>
      </p:sp>
      <p:graphicFrame>
        <p:nvGraphicFramePr>
          <p:cNvPr id="161" name="Google Shape;161;p14"/>
          <p:cNvGraphicFramePr/>
          <p:nvPr>
            <p:extLst>
              <p:ext uri="{D42A27DB-BD31-4B8C-83A1-F6EECF244321}">
                <p14:modId xmlns:p14="http://schemas.microsoft.com/office/powerpoint/2010/main" val="1862651429"/>
              </p:ext>
            </p:extLst>
          </p:nvPr>
        </p:nvGraphicFramePr>
        <p:xfrm>
          <a:off x="144976" y="803218"/>
          <a:ext cx="8854050" cy="3885675"/>
        </p:xfrm>
        <a:graphic>
          <a:graphicData uri="http://schemas.openxmlformats.org/drawingml/2006/table">
            <a:tbl>
              <a:tblPr firstRow="1" bandRow="1">
                <a:noFill/>
                <a:tableStyleId>{F79CB53D-A150-4DF6-8332-AA588B84B08C}</a:tableStyleId>
              </a:tblPr>
              <a:tblGrid>
                <a:gridCol w="1490975">
                  <a:extLst>
                    <a:ext uri="{9D8B030D-6E8A-4147-A177-3AD203B41FA5}">
                      <a16:colId xmlns:a16="http://schemas.microsoft.com/office/drawing/2014/main" val="20000"/>
                    </a:ext>
                  </a:extLst>
                </a:gridCol>
                <a:gridCol w="1460350">
                  <a:extLst>
                    <a:ext uri="{9D8B030D-6E8A-4147-A177-3AD203B41FA5}">
                      <a16:colId xmlns:a16="http://schemas.microsoft.com/office/drawing/2014/main" val="20001"/>
                    </a:ext>
                  </a:extLst>
                </a:gridCol>
                <a:gridCol w="1475675">
                  <a:extLst>
                    <a:ext uri="{9D8B030D-6E8A-4147-A177-3AD203B41FA5}">
                      <a16:colId xmlns:a16="http://schemas.microsoft.com/office/drawing/2014/main" val="20002"/>
                    </a:ext>
                  </a:extLst>
                </a:gridCol>
                <a:gridCol w="1328175">
                  <a:extLst>
                    <a:ext uri="{9D8B030D-6E8A-4147-A177-3AD203B41FA5}">
                      <a16:colId xmlns:a16="http://schemas.microsoft.com/office/drawing/2014/main" val="20003"/>
                    </a:ext>
                  </a:extLst>
                </a:gridCol>
                <a:gridCol w="1713275">
                  <a:extLst>
                    <a:ext uri="{9D8B030D-6E8A-4147-A177-3AD203B41FA5}">
                      <a16:colId xmlns:a16="http://schemas.microsoft.com/office/drawing/2014/main" val="20004"/>
                    </a:ext>
                  </a:extLst>
                </a:gridCol>
                <a:gridCol w="1385600">
                  <a:extLst>
                    <a:ext uri="{9D8B030D-6E8A-4147-A177-3AD203B41FA5}">
                      <a16:colId xmlns:a16="http://schemas.microsoft.com/office/drawing/2014/main" val="20005"/>
                    </a:ext>
                  </a:extLst>
                </a:gridCol>
              </a:tblGrid>
              <a:tr h="942750">
                <a:tc>
                  <a:txBody>
                    <a:bodyPr/>
                    <a:lstStyle/>
                    <a:p>
                      <a:pPr marL="0" marR="0" lvl="0" indent="0" algn="ctr" rtl="0">
                        <a:lnSpc>
                          <a:spcPct val="100000"/>
                        </a:lnSpc>
                        <a:spcBef>
                          <a:spcPts val="0"/>
                        </a:spcBef>
                        <a:spcAft>
                          <a:spcPts val="0"/>
                        </a:spcAft>
                        <a:buClr>
                          <a:srgbClr val="000000"/>
                        </a:buClr>
                        <a:buSzPts val="1000"/>
                        <a:buFont typeface="Arial"/>
                        <a:buNone/>
                      </a:pPr>
                      <a:r>
                        <a:rPr lang="en" sz="1800" u="none" strike="noStrike" cap="none" dirty="0">
                          <a:solidFill>
                            <a:srgbClr val="292929"/>
                          </a:solidFill>
                          <a:latin typeface="Times New Roman" panose="02020603050405020304" pitchFamily="18" charset="0"/>
                          <a:ea typeface="Times New Roman"/>
                          <a:cs typeface="Times New Roman" panose="02020603050405020304" pitchFamily="18" charset="0"/>
                          <a:sym typeface="Times New Roman"/>
                        </a:rPr>
                        <a:t>Paper</a:t>
                      </a:r>
                      <a:endParaRPr sz="1800" u="none" strike="noStrike" cap="none" dirty="0">
                        <a:solidFill>
                          <a:srgbClr val="292929"/>
                        </a:solidFill>
                        <a:latin typeface="Times New Roman" panose="02020603050405020304" pitchFamily="18" charset="0"/>
                        <a:ea typeface="Times New Roman"/>
                        <a:cs typeface="Times New Roman" panose="02020603050405020304" pitchFamily="18" charset="0"/>
                        <a:sym typeface="Times New Roman"/>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800" dirty="0">
                          <a:solidFill>
                            <a:srgbClr val="292929"/>
                          </a:solidFill>
                          <a:latin typeface="Times New Roman" panose="02020603050405020304" pitchFamily="18" charset="0"/>
                          <a:ea typeface="Times New Roman"/>
                          <a:cs typeface="Times New Roman" panose="02020603050405020304" pitchFamily="18" charset="0"/>
                          <a:sym typeface="Times New Roman"/>
                        </a:rPr>
                        <a:t>[1]</a:t>
                      </a:r>
                      <a:endParaRPr sz="1800" u="none" strike="noStrike" cap="none" dirty="0">
                        <a:solidFill>
                          <a:srgbClr val="292929"/>
                        </a:solidFill>
                        <a:latin typeface="Times New Roman" panose="02020603050405020304" pitchFamily="18" charset="0"/>
                        <a:ea typeface="Times New Roman"/>
                        <a:cs typeface="Times New Roman" panose="02020603050405020304" pitchFamily="18" charset="0"/>
                        <a:sym typeface="Times New Roman"/>
                      </a:endParaRPr>
                    </a:p>
                  </a:txBody>
                  <a:tcPr marL="91450" marR="91450" marT="45725" marB="45725"/>
                </a:tc>
                <a:tc>
                  <a:txBody>
                    <a:bodyPr/>
                    <a:lstStyle/>
                    <a:p>
                      <a:pPr marL="0" lvl="0" indent="0" algn="ctr" rtl="0">
                        <a:spcBef>
                          <a:spcPts val="0"/>
                        </a:spcBef>
                        <a:spcAft>
                          <a:spcPts val="0"/>
                        </a:spcAft>
                        <a:buClr>
                          <a:srgbClr val="000000"/>
                        </a:buClr>
                        <a:buSzPts val="1000"/>
                        <a:buFont typeface="Arial"/>
                        <a:buNone/>
                      </a:pPr>
                      <a:r>
                        <a:rPr lang="en" sz="1800">
                          <a:solidFill>
                            <a:srgbClr val="292929"/>
                          </a:solidFill>
                          <a:latin typeface="Times New Roman" panose="02020603050405020304" pitchFamily="18" charset="0"/>
                          <a:ea typeface="Times New Roman"/>
                          <a:cs typeface="Times New Roman" panose="02020603050405020304" pitchFamily="18" charset="0"/>
                          <a:sym typeface="Times New Roman"/>
                        </a:rPr>
                        <a:t>[2]</a:t>
                      </a:r>
                      <a:endParaRPr sz="1400" u="none" strike="noStrike" cap="none">
                        <a:latin typeface="Times New Roman" panose="02020603050405020304" pitchFamily="18" charset="0"/>
                        <a:cs typeface="Times New Roman" panose="02020603050405020304" pitchFamily="18" charset="0"/>
                      </a:endParaRPr>
                    </a:p>
                  </a:txBody>
                  <a:tcPr marL="91450" marR="91450" marT="45725" marB="45725"/>
                </a:tc>
                <a:tc>
                  <a:txBody>
                    <a:bodyPr/>
                    <a:lstStyle/>
                    <a:p>
                      <a:pPr marL="0" lvl="0" indent="0" algn="ctr" rtl="0">
                        <a:spcBef>
                          <a:spcPts val="0"/>
                        </a:spcBef>
                        <a:spcAft>
                          <a:spcPts val="0"/>
                        </a:spcAft>
                        <a:buClr>
                          <a:srgbClr val="000000"/>
                        </a:buClr>
                        <a:buSzPts val="1000"/>
                        <a:buFont typeface="Arial"/>
                        <a:buNone/>
                      </a:pPr>
                      <a:r>
                        <a:rPr lang="en" sz="1800">
                          <a:solidFill>
                            <a:srgbClr val="292929"/>
                          </a:solidFill>
                          <a:latin typeface="Times New Roman" panose="02020603050405020304" pitchFamily="18" charset="0"/>
                          <a:ea typeface="Times New Roman"/>
                          <a:cs typeface="Times New Roman" panose="02020603050405020304" pitchFamily="18" charset="0"/>
                          <a:sym typeface="Times New Roman"/>
                        </a:rPr>
                        <a:t>[3]</a:t>
                      </a:r>
                      <a:endParaRPr sz="1000" u="none" strike="noStrike" cap="none">
                        <a:solidFill>
                          <a:schemeClr val="dk1"/>
                        </a:solidFill>
                        <a:latin typeface="Times New Roman" panose="02020603050405020304" pitchFamily="18" charset="0"/>
                        <a:ea typeface="Times New Roman"/>
                        <a:cs typeface="Times New Roman" panose="02020603050405020304" pitchFamily="18" charset="0"/>
                        <a:sym typeface="Times New Roman"/>
                      </a:endParaRPr>
                    </a:p>
                    <a:p>
                      <a:pPr marL="0" marR="0" lvl="0" indent="0" algn="ctr" rtl="0">
                        <a:lnSpc>
                          <a:spcPct val="100000"/>
                        </a:lnSpc>
                        <a:spcBef>
                          <a:spcPts val="0"/>
                        </a:spcBef>
                        <a:spcAft>
                          <a:spcPts val="0"/>
                        </a:spcAft>
                        <a:buClr>
                          <a:srgbClr val="000000"/>
                        </a:buClr>
                        <a:buSzPts val="1000"/>
                        <a:buFont typeface="Arial"/>
                        <a:buNone/>
                      </a:pPr>
                      <a:endParaRPr sz="1000" u="none" strike="noStrike" cap="none">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50" marR="91450" marT="45725" marB="45725"/>
                </a:tc>
                <a:tc>
                  <a:txBody>
                    <a:bodyPr/>
                    <a:lstStyle/>
                    <a:p>
                      <a:pPr marL="0" lvl="0" indent="0" algn="ctr" rtl="0">
                        <a:spcBef>
                          <a:spcPts val="0"/>
                        </a:spcBef>
                        <a:spcAft>
                          <a:spcPts val="0"/>
                        </a:spcAft>
                        <a:buClr>
                          <a:srgbClr val="000000"/>
                        </a:buClr>
                        <a:buSzPts val="1000"/>
                        <a:buFont typeface="Arial"/>
                        <a:buNone/>
                      </a:pPr>
                      <a:r>
                        <a:rPr lang="en" sz="1800">
                          <a:solidFill>
                            <a:srgbClr val="292929"/>
                          </a:solidFill>
                          <a:latin typeface="Times New Roman" panose="02020603050405020304" pitchFamily="18" charset="0"/>
                          <a:ea typeface="Times New Roman"/>
                          <a:cs typeface="Times New Roman" panose="02020603050405020304" pitchFamily="18" charset="0"/>
                          <a:sym typeface="Times New Roman"/>
                        </a:rPr>
                        <a:t>[4]</a:t>
                      </a:r>
                      <a:endParaRPr sz="1400" u="none" strike="noStrike" cap="none">
                        <a:latin typeface="Times New Roman" panose="02020603050405020304" pitchFamily="18" charset="0"/>
                        <a:cs typeface="Times New Roman" panose="02020603050405020304" pitchFamily="18" charset="0"/>
                      </a:endParaRPr>
                    </a:p>
                    <a:p>
                      <a:pPr marL="0" marR="0" lvl="0" indent="0" algn="ctr" rtl="0">
                        <a:lnSpc>
                          <a:spcPct val="100000"/>
                        </a:lnSpc>
                        <a:spcBef>
                          <a:spcPts val="0"/>
                        </a:spcBef>
                        <a:spcAft>
                          <a:spcPts val="0"/>
                        </a:spcAft>
                        <a:buClr>
                          <a:srgbClr val="000000"/>
                        </a:buClr>
                        <a:buSzPts val="1000"/>
                        <a:buFont typeface="Arial"/>
                        <a:buNone/>
                      </a:pPr>
                      <a:endParaRPr sz="1000" u="none" strike="noStrike" cap="none">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50" marR="91450" marT="45725" marB="45725"/>
                </a:tc>
                <a:tc>
                  <a:txBody>
                    <a:bodyPr/>
                    <a:lstStyle/>
                    <a:p>
                      <a:pPr marL="0" lvl="0" indent="0" algn="ctr" rtl="0">
                        <a:spcBef>
                          <a:spcPts val="0"/>
                        </a:spcBef>
                        <a:spcAft>
                          <a:spcPts val="0"/>
                        </a:spcAft>
                        <a:buClr>
                          <a:srgbClr val="000000"/>
                        </a:buClr>
                        <a:buSzPts val="1000"/>
                        <a:buFont typeface="Arial"/>
                        <a:buNone/>
                      </a:pPr>
                      <a:r>
                        <a:rPr lang="en" sz="1800" dirty="0">
                          <a:solidFill>
                            <a:srgbClr val="292929"/>
                          </a:solidFill>
                          <a:latin typeface="Times New Roman" panose="02020603050405020304" pitchFamily="18" charset="0"/>
                          <a:ea typeface="Times New Roman"/>
                          <a:cs typeface="Times New Roman" panose="02020603050405020304" pitchFamily="18" charset="0"/>
                          <a:sym typeface="Times New Roman"/>
                        </a:rPr>
                        <a:t>[5]</a:t>
                      </a:r>
                      <a:endParaRPr sz="1000" u="none" strike="noStrike" cap="none"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p>
                      <a:pPr marL="0" marR="0" lvl="0" indent="0" algn="ctr" rtl="0">
                        <a:lnSpc>
                          <a:spcPct val="100000"/>
                        </a:lnSpc>
                        <a:spcBef>
                          <a:spcPts val="0"/>
                        </a:spcBef>
                        <a:spcAft>
                          <a:spcPts val="0"/>
                        </a:spcAft>
                        <a:buClr>
                          <a:srgbClr val="000000"/>
                        </a:buClr>
                        <a:buSzPts val="1000"/>
                        <a:buFont typeface="Arial"/>
                        <a:buNone/>
                      </a:pPr>
                      <a:endParaRPr sz="1000" u="none" strike="noStrike" cap="none"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txBody>
                  <a:tcPr marL="91450" marR="91450" marT="45725" marB="45725"/>
                </a:tc>
                <a:extLst>
                  <a:ext uri="{0D108BD9-81ED-4DB2-BD59-A6C34878D82A}">
                    <a16:rowId xmlns:a16="http://schemas.microsoft.com/office/drawing/2014/main" val="10000"/>
                  </a:ext>
                </a:extLst>
              </a:tr>
              <a:tr h="495450">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panose="02020603050405020304" pitchFamily="18" charset="0"/>
                          <a:ea typeface="Times New Roman"/>
                          <a:cs typeface="Times New Roman" panose="02020603050405020304" pitchFamily="18" charset="0"/>
                          <a:sym typeface="Times New Roman"/>
                        </a:rPr>
                        <a:t>Types Of Summarization </a:t>
                      </a:r>
                      <a:endParaRPr sz="1400" u="none" strike="noStrike" cap="none">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dirty="0">
                          <a:solidFill>
                            <a:srgbClr val="292929"/>
                          </a:solidFill>
                          <a:latin typeface="Times New Roman" panose="02020603050405020304" pitchFamily="18" charset="0"/>
                          <a:ea typeface="Times New Roman"/>
                          <a:cs typeface="Times New Roman" panose="02020603050405020304" pitchFamily="18" charset="0"/>
                          <a:sym typeface="Times New Roman"/>
                        </a:rPr>
                        <a:t>Extractive Summarization</a:t>
                      </a:r>
                      <a:endParaRPr sz="1400" u="none" strike="noStrike" cap="none" dirty="0">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panose="02020603050405020304" pitchFamily="18" charset="0"/>
                          <a:ea typeface="Times New Roman"/>
                          <a:cs typeface="Times New Roman" panose="02020603050405020304" pitchFamily="18" charset="0"/>
                          <a:sym typeface="Times New Roman"/>
                        </a:rPr>
                        <a:t>Extractive Summarization</a:t>
                      </a:r>
                      <a:endParaRPr sz="1400" u="none" strike="noStrike" cap="none">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panose="02020603050405020304" pitchFamily="18" charset="0"/>
                          <a:ea typeface="Times New Roman"/>
                          <a:cs typeface="Times New Roman" panose="02020603050405020304" pitchFamily="18" charset="0"/>
                          <a:sym typeface="Times New Roman"/>
                        </a:rPr>
                        <a:t>Extractive Summarization</a:t>
                      </a:r>
                      <a:endParaRPr sz="1400" u="none" strike="noStrike" cap="none">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panose="02020603050405020304" pitchFamily="18" charset="0"/>
                          <a:ea typeface="Times New Roman"/>
                          <a:cs typeface="Times New Roman" panose="02020603050405020304" pitchFamily="18" charset="0"/>
                          <a:sym typeface="Times New Roman"/>
                        </a:rPr>
                        <a:t>Extractive Summarization</a:t>
                      </a:r>
                      <a:endParaRPr sz="1400" u="none" strike="noStrike" cap="none">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dirty="0">
                          <a:solidFill>
                            <a:srgbClr val="292929"/>
                          </a:solidFill>
                          <a:latin typeface="Times New Roman" panose="02020603050405020304" pitchFamily="18" charset="0"/>
                          <a:ea typeface="Times New Roman"/>
                          <a:cs typeface="Times New Roman" panose="02020603050405020304" pitchFamily="18" charset="0"/>
                          <a:sym typeface="Times New Roman"/>
                        </a:rPr>
                        <a:t>Abstractive Summarization</a:t>
                      </a:r>
                      <a:endParaRPr sz="1400" u="none" strike="noStrike" cap="none" dirty="0">
                        <a:solidFill>
                          <a:srgbClr val="292929"/>
                        </a:solidFill>
                        <a:latin typeface="Times New Roman" panose="02020603050405020304" pitchFamily="18" charset="0"/>
                        <a:cs typeface="Times New Roman" panose="02020603050405020304" pitchFamily="18" charset="0"/>
                      </a:endParaRPr>
                    </a:p>
                  </a:txBody>
                  <a:tcPr marL="91450" marR="91450" marT="45725" marB="45725"/>
                </a:tc>
                <a:extLst>
                  <a:ext uri="{0D108BD9-81ED-4DB2-BD59-A6C34878D82A}">
                    <a16:rowId xmlns:a16="http://schemas.microsoft.com/office/drawing/2014/main" val="10001"/>
                  </a:ext>
                </a:extLst>
              </a:tr>
              <a:tr h="643775">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panose="02020603050405020304" pitchFamily="18" charset="0"/>
                          <a:ea typeface="Times New Roman"/>
                          <a:cs typeface="Times New Roman" panose="02020603050405020304" pitchFamily="18" charset="0"/>
                          <a:sym typeface="Times New Roman"/>
                        </a:rPr>
                        <a:t>Method Used</a:t>
                      </a:r>
                      <a:endParaRPr sz="1400" u="none" strike="noStrike" cap="none">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dirty="0">
                          <a:solidFill>
                            <a:srgbClr val="292929"/>
                          </a:solidFill>
                          <a:latin typeface="Times New Roman" panose="02020603050405020304" pitchFamily="18" charset="0"/>
                          <a:ea typeface="Times New Roman"/>
                          <a:cs typeface="Times New Roman" panose="02020603050405020304" pitchFamily="18" charset="0"/>
                          <a:sym typeface="Times New Roman"/>
                        </a:rPr>
                        <a:t>Sentence Rating Method</a:t>
                      </a:r>
                      <a:endParaRPr sz="1400" u="none" strike="noStrike" cap="none" dirty="0">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dirty="0">
                          <a:solidFill>
                            <a:srgbClr val="292929"/>
                          </a:solidFill>
                          <a:latin typeface="Times New Roman" panose="02020603050405020304" pitchFamily="18" charset="0"/>
                          <a:cs typeface="Times New Roman" panose="02020603050405020304" pitchFamily="18" charset="0"/>
                          <a:sym typeface="Times New Roman"/>
                        </a:rPr>
                        <a:t>Gensim</a:t>
                      </a:r>
                      <a:endParaRPr sz="1400" u="none" strike="noStrike" cap="none" dirty="0">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panose="02020603050405020304" pitchFamily="18" charset="0"/>
                          <a:ea typeface="Times New Roman"/>
                          <a:cs typeface="Times New Roman" panose="02020603050405020304" pitchFamily="18" charset="0"/>
                          <a:sym typeface="Times New Roman"/>
                        </a:rPr>
                        <a:t>Rule-Based Method</a:t>
                      </a:r>
                      <a:endParaRPr sz="1400" u="none" strike="noStrike" cap="none">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panose="02020603050405020304" pitchFamily="18" charset="0"/>
                          <a:ea typeface="Times New Roman"/>
                          <a:cs typeface="Times New Roman" panose="02020603050405020304" pitchFamily="18" charset="0"/>
                          <a:sym typeface="Times New Roman"/>
                        </a:rPr>
                        <a:t>Semantic Analysis</a:t>
                      </a:r>
                      <a:endParaRPr sz="1400" u="none" strike="noStrike" cap="none">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dirty="0">
                          <a:solidFill>
                            <a:srgbClr val="292929"/>
                          </a:solidFill>
                          <a:latin typeface="Times New Roman" panose="02020603050405020304" pitchFamily="18" charset="0"/>
                          <a:ea typeface="Times New Roman"/>
                          <a:cs typeface="Times New Roman" panose="02020603050405020304" pitchFamily="18" charset="0"/>
                          <a:sym typeface="Times New Roman"/>
                        </a:rPr>
                        <a:t>Pegasus</a:t>
                      </a:r>
                      <a:endParaRPr sz="1400" u="none" strike="noStrike" cap="none" dirty="0">
                        <a:solidFill>
                          <a:srgbClr val="292929"/>
                        </a:solidFill>
                        <a:latin typeface="Times New Roman" panose="02020603050405020304" pitchFamily="18" charset="0"/>
                        <a:cs typeface="Times New Roman" panose="02020603050405020304" pitchFamily="18" charset="0"/>
                      </a:endParaRPr>
                    </a:p>
                  </a:txBody>
                  <a:tcPr marL="91450" marR="91450" marT="45725" marB="45725"/>
                </a:tc>
                <a:extLst>
                  <a:ext uri="{0D108BD9-81ED-4DB2-BD59-A6C34878D82A}">
                    <a16:rowId xmlns:a16="http://schemas.microsoft.com/office/drawing/2014/main" val="10002"/>
                  </a:ext>
                </a:extLst>
              </a:tr>
              <a:tr h="908300">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dirty="0">
                          <a:solidFill>
                            <a:srgbClr val="292929"/>
                          </a:solidFill>
                          <a:latin typeface="Times New Roman" panose="02020603050405020304" pitchFamily="18" charset="0"/>
                          <a:ea typeface="Times New Roman"/>
                          <a:cs typeface="Times New Roman" panose="02020603050405020304" pitchFamily="18" charset="0"/>
                          <a:sym typeface="Times New Roman"/>
                        </a:rPr>
                        <a:t>Training Model</a:t>
                      </a:r>
                      <a:endParaRPr sz="1400" u="none" strike="noStrike" cap="none" dirty="0">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dirty="0">
                          <a:solidFill>
                            <a:srgbClr val="292929"/>
                          </a:solidFill>
                          <a:latin typeface="Times New Roman" panose="02020603050405020304" pitchFamily="18" charset="0"/>
                          <a:ea typeface="Times New Roman"/>
                          <a:cs typeface="Times New Roman" panose="02020603050405020304" pitchFamily="18" charset="0"/>
                          <a:sym typeface="Times New Roman"/>
                        </a:rPr>
                        <a:t>Sentence Ranking with Text Rank</a:t>
                      </a: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US" sz="1000" u="none" strike="noStrike" cap="none" dirty="0">
                          <a:solidFill>
                            <a:srgbClr val="292929"/>
                          </a:solidFill>
                          <a:latin typeface="Times New Roman" panose="02020603050405020304" pitchFamily="18" charset="0"/>
                          <a:ea typeface="Times New Roman"/>
                          <a:cs typeface="Times New Roman" panose="02020603050405020304" pitchFamily="18" charset="0"/>
                          <a:sym typeface="Times New Roman"/>
                        </a:rPr>
                        <a:t>Graph based summarizer</a:t>
                      </a:r>
                      <a:endParaRPr lang="en-US" sz="1400" u="none" strike="noStrike" cap="none" dirty="0">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dirty="0">
                          <a:solidFill>
                            <a:srgbClr val="292929"/>
                          </a:solidFill>
                          <a:latin typeface="Times New Roman" panose="02020603050405020304" pitchFamily="18" charset="0"/>
                          <a:ea typeface="Times New Roman"/>
                          <a:cs typeface="Times New Roman" panose="02020603050405020304" pitchFamily="18" charset="0"/>
                          <a:sym typeface="Times New Roman"/>
                        </a:rPr>
                        <a:t>Rule-Based Summarizer</a:t>
                      </a:r>
                      <a:endParaRPr sz="1000" u="none" strike="noStrike" cap="none" dirty="0">
                        <a:solidFill>
                          <a:srgbClr val="292929"/>
                        </a:solidFill>
                        <a:latin typeface="Times New Roman" panose="02020603050405020304" pitchFamily="18" charset="0"/>
                        <a:ea typeface="Times New Roman"/>
                        <a:cs typeface="Times New Roman" panose="02020603050405020304" pitchFamily="18" charset="0"/>
                        <a:sym typeface="Times New Roman"/>
                      </a:endParaRPr>
                    </a:p>
                  </a:txBody>
                  <a:tcPr marL="91450" marR="91450" marT="45725" marB="45725"/>
                </a:tc>
                <a:tc>
                  <a:txBody>
                    <a:bodyPr/>
                    <a:lstStyle/>
                    <a:p>
                      <a:pPr marL="228600" marR="0" lvl="0" indent="-228600" algn="ctr" rtl="0">
                        <a:lnSpc>
                          <a:spcPct val="100000"/>
                        </a:lnSpc>
                        <a:spcBef>
                          <a:spcPts val="0"/>
                        </a:spcBef>
                        <a:spcAft>
                          <a:spcPts val="0"/>
                        </a:spcAft>
                        <a:buClr>
                          <a:srgbClr val="292929"/>
                        </a:buClr>
                        <a:buSzPts val="1000"/>
                        <a:buFont typeface="Arial"/>
                        <a:buAutoNum type="arabicPeriod"/>
                      </a:pPr>
                      <a:r>
                        <a:rPr lang="en" sz="1000" u="none" strike="noStrike" cap="none" dirty="0">
                          <a:solidFill>
                            <a:srgbClr val="292929"/>
                          </a:solidFill>
                          <a:latin typeface="Times New Roman" panose="02020603050405020304" pitchFamily="18" charset="0"/>
                          <a:ea typeface="Times New Roman"/>
                          <a:cs typeface="Times New Roman" panose="02020603050405020304" pitchFamily="18" charset="0"/>
                          <a:sym typeface="Times New Roman"/>
                        </a:rPr>
                        <a:t>Single Document Untrained Approach For Criminal</a:t>
                      </a:r>
                      <a:endParaRPr sz="1400" u="none" strike="noStrike" cap="none" dirty="0">
                        <a:solidFill>
                          <a:srgbClr val="292929"/>
                        </a:solidFill>
                        <a:latin typeface="Times New Roman" panose="02020603050405020304" pitchFamily="18" charset="0"/>
                        <a:cs typeface="Times New Roman" panose="02020603050405020304" pitchFamily="18" charset="0"/>
                      </a:endParaRPr>
                    </a:p>
                    <a:p>
                      <a:pPr marL="228600" marR="0" lvl="0" indent="-228600" algn="ctr" rtl="0">
                        <a:lnSpc>
                          <a:spcPct val="100000"/>
                        </a:lnSpc>
                        <a:spcBef>
                          <a:spcPts val="0"/>
                        </a:spcBef>
                        <a:spcAft>
                          <a:spcPts val="0"/>
                        </a:spcAft>
                        <a:buClr>
                          <a:srgbClr val="292929"/>
                        </a:buClr>
                        <a:buSzPts val="1000"/>
                        <a:buFont typeface="Arial"/>
                        <a:buAutoNum type="arabicPeriod"/>
                      </a:pPr>
                      <a:r>
                        <a:rPr lang="en" sz="1000" u="none" strike="noStrike" cap="none" dirty="0">
                          <a:solidFill>
                            <a:srgbClr val="292929"/>
                          </a:solidFill>
                          <a:latin typeface="Times New Roman" panose="02020603050405020304" pitchFamily="18" charset="0"/>
                          <a:ea typeface="Times New Roman"/>
                          <a:cs typeface="Times New Roman" panose="02020603050405020304" pitchFamily="18" charset="0"/>
                          <a:sym typeface="Times New Roman"/>
                        </a:rPr>
                        <a:t>Multi Document Trained Approach For Civil</a:t>
                      </a:r>
                      <a:endParaRPr sz="1400" u="none" strike="noStrike" cap="none" dirty="0">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IN" sz="1000" u="none" strike="noStrike" cap="none" dirty="0">
                          <a:solidFill>
                            <a:srgbClr val="292929"/>
                          </a:solidFill>
                          <a:latin typeface="Times New Roman" panose="02020603050405020304" pitchFamily="18" charset="0"/>
                          <a:cs typeface="Times New Roman" panose="02020603050405020304" pitchFamily="18" charset="0"/>
                          <a:sym typeface="Times New Roman"/>
                        </a:rPr>
                        <a:t>X</a:t>
                      </a:r>
                      <a:r>
                        <a:rPr lang="en" sz="1000" u="none" strike="noStrike" cap="none" dirty="0">
                          <a:solidFill>
                            <a:srgbClr val="292929"/>
                          </a:solidFill>
                          <a:latin typeface="Times New Roman" panose="02020603050405020304" pitchFamily="18" charset="0"/>
                          <a:cs typeface="Times New Roman" panose="02020603050405020304" pitchFamily="18" charset="0"/>
                          <a:sym typeface="Times New Roman"/>
                        </a:rPr>
                        <a:t>sum, Xlarge, reddit-tifu model</a:t>
                      </a:r>
                      <a:endParaRPr sz="1400" u="none" strike="noStrike" cap="none" dirty="0">
                        <a:solidFill>
                          <a:srgbClr val="292929"/>
                        </a:solidFill>
                        <a:latin typeface="Times New Roman" panose="02020603050405020304" pitchFamily="18" charset="0"/>
                        <a:cs typeface="Times New Roman" panose="02020603050405020304" pitchFamily="18" charset="0"/>
                      </a:endParaRPr>
                    </a:p>
                  </a:txBody>
                  <a:tcPr marL="91450" marR="91450" marT="45725" marB="45725"/>
                </a:tc>
                <a:extLst>
                  <a:ext uri="{0D108BD9-81ED-4DB2-BD59-A6C34878D82A}">
                    <a16:rowId xmlns:a16="http://schemas.microsoft.com/office/drawing/2014/main" val="10003"/>
                  </a:ext>
                </a:extLst>
              </a:tr>
              <a:tr h="447700">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panose="02020603050405020304" pitchFamily="18" charset="0"/>
                          <a:ea typeface="Times New Roman"/>
                          <a:cs typeface="Times New Roman" panose="02020603050405020304" pitchFamily="18" charset="0"/>
                          <a:sym typeface="Times New Roman"/>
                        </a:rPr>
                        <a:t>Dataset</a:t>
                      </a:r>
                      <a:endParaRPr sz="1400" u="none" strike="noStrike" cap="none">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dirty="0">
                          <a:solidFill>
                            <a:srgbClr val="292929"/>
                          </a:solidFill>
                          <a:latin typeface="Times New Roman" panose="02020603050405020304" pitchFamily="18" charset="0"/>
                          <a:ea typeface="Times New Roman"/>
                          <a:cs typeface="Times New Roman" panose="02020603050405020304" pitchFamily="18" charset="0"/>
                          <a:sym typeface="Times New Roman"/>
                        </a:rPr>
                        <a:t>5 Documents with 20 sentences</a:t>
                      </a:r>
                      <a:endParaRPr sz="1400" u="none" strike="noStrike" cap="none" dirty="0">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dirty="0">
                          <a:solidFill>
                            <a:srgbClr val="292929"/>
                          </a:solidFill>
                          <a:latin typeface="Times New Roman" panose="02020603050405020304" pitchFamily="18" charset="0"/>
                          <a:cs typeface="Times New Roman" panose="02020603050405020304" pitchFamily="18" charset="0"/>
                          <a:sym typeface="Times New Roman"/>
                        </a:rPr>
                        <a:t>Bag of words</a:t>
                      </a:r>
                      <a:endParaRPr sz="1400" u="none" strike="noStrike" cap="none" dirty="0">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panose="02020603050405020304" pitchFamily="18" charset="0"/>
                          <a:ea typeface="Times New Roman"/>
                          <a:cs typeface="Times New Roman" panose="02020603050405020304" pitchFamily="18" charset="0"/>
                          <a:sym typeface="Times New Roman"/>
                        </a:rPr>
                        <a:t>DUC 2002</a:t>
                      </a:r>
                      <a:endParaRPr sz="1400" u="none" strike="noStrike" cap="none">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dirty="0">
                          <a:solidFill>
                            <a:srgbClr val="292929"/>
                          </a:solidFill>
                          <a:latin typeface="Times New Roman" panose="02020603050405020304" pitchFamily="18" charset="0"/>
                          <a:ea typeface="Times New Roman"/>
                          <a:cs typeface="Times New Roman" panose="02020603050405020304" pitchFamily="18" charset="0"/>
                          <a:sym typeface="Times New Roman"/>
                        </a:rPr>
                        <a:t>District, High and Supreme Court</a:t>
                      </a:r>
                      <a:endParaRPr sz="1400" u="none" strike="noStrike" cap="none" dirty="0">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dirty="0">
                          <a:solidFill>
                            <a:srgbClr val="292929"/>
                          </a:solidFill>
                          <a:latin typeface="Times New Roman" panose="02020603050405020304" pitchFamily="18" charset="0"/>
                          <a:ea typeface="Times New Roman"/>
                          <a:cs typeface="Times New Roman" panose="02020603050405020304" pitchFamily="18" charset="0"/>
                          <a:sym typeface="Times New Roman"/>
                        </a:rPr>
                        <a:t>Amazon Fine Food Review</a:t>
                      </a:r>
                      <a:endParaRPr sz="1400" u="none" strike="noStrike" cap="none" dirty="0">
                        <a:solidFill>
                          <a:srgbClr val="292929"/>
                        </a:solidFill>
                        <a:latin typeface="Times New Roman" panose="02020603050405020304" pitchFamily="18" charset="0"/>
                        <a:cs typeface="Times New Roman" panose="02020603050405020304" pitchFamily="18" charset="0"/>
                      </a:endParaRPr>
                    </a:p>
                  </a:txBody>
                  <a:tcPr marL="91450" marR="91450" marT="45725" marB="45725"/>
                </a:tc>
                <a:extLst>
                  <a:ext uri="{0D108BD9-81ED-4DB2-BD59-A6C34878D82A}">
                    <a16:rowId xmlns:a16="http://schemas.microsoft.com/office/drawing/2014/main" val="10004"/>
                  </a:ext>
                </a:extLst>
              </a:tr>
              <a:tr h="447700">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panose="02020603050405020304" pitchFamily="18" charset="0"/>
                          <a:ea typeface="Times New Roman"/>
                          <a:cs typeface="Times New Roman" panose="02020603050405020304" pitchFamily="18" charset="0"/>
                          <a:sym typeface="Times New Roman"/>
                        </a:rPr>
                        <a:t>Accuracy</a:t>
                      </a:r>
                      <a:endParaRPr sz="1400" u="none" strike="noStrike" cap="none">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panose="02020603050405020304" pitchFamily="18" charset="0"/>
                          <a:ea typeface="Times New Roman"/>
                          <a:cs typeface="Times New Roman" panose="02020603050405020304" pitchFamily="18" charset="0"/>
                          <a:sym typeface="Times New Roman"/>
                        </a:rPr>
                        <a:t>Low</a:t>
                      </a:r>
                      <a:endParaRPr sz="1400" u="none" strike="noStrike" cap="none">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panose="02020603050405020304" pitchFamily="18" charset="0"/>
                          <a:ea typeface="Times New Roman"/>
                          <a:cs typeface="Times New Roman" panose="02020603050405020304" pitchFamily="18" charset="0"/>
                          <a:sym typeface="Times New Roman"/>
                        </a:rPr>
                        <a:t>Low</a:t>
                      </a:r>
                      <a:endParaRPr sz="1400" u="none" strike="noStrike" cap="none">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rgbClr val="292929"/>
                          </a:solidFill>
                          <a:latin typeface="Times New Roman" panose="02020603050405020304" pitchFamily="18" charset="0"/>
                          <a:ea typeface="Times New Roman"/>
                          <a:cs typeface="Times New Roman" panose="02020603050405020304" pitchFamily="18" charset="0"/>
                          <a:sym typeface="Times New Roman"/>
                        </a:rPr>
                        <a:t>Low</a:t>
                      </a:r>
                      <a:endParaRPr sz="1400" u="none" strike="noStrike" cap="none">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dirty="0">
                          <a:solidFill>
                            <a:srgbClr val="292929"/>
                          </a:solidFill>
                          <a:latin typeface="Times New Roman" panose="02020603050405020304" pitchFamily="18" charset="0"/>
                          <a:ea typeface="Times New Roman"/>
                          <a:cs typeface="Times New Roman" panose="02020603050405020304" pitchFamily="18" charset="0"/>
                          <a:sym typeface="Times New Roman"/>
                        </a:rPr>
                        <a:t>Low</a:t>
                      </a:r>
                      <a:endParaRPr sz="1400" u="none" strike="noStrike" cap="none" dirty="0">
                        <a:solidFill>
                          <a:srgbClr val="292929"/>
                        </a:solidFill>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dirty="0">
                          <a:solidFill>
                            <a:srgbClr val="292929"/>
                          </a:solidFill>
                          <a:latin typeface="Times New Roman" panose="02020603050405020304" pitchFamily="18" charset="0"/>
                          <a:ea typeface="Times New Roman"/>
                          <a:cs typeface="Times New Roman" panose="02020603050405020304" pitchFamily="18" charset="0"/>
                          <a:sym typeface="Times New Roman"/>
                        </a:rPr>
                        <a:t>High</a:t>
                      </a:r>
                      <a:endParaRPr sz="1400" u="none" strike="noStrike" cap="none" dirty="0">
                        <a:solidFill>
                          <a:srgbClr val="292929"/>
                        </a:solidFill>
                        <a:latin typeface="Times New Roman" panose="02020603050405020304" pitchFamily="18" charset="0"/>
                        <a:cs typeface="Times New Roman" panose="02020603050405020304" pitchFamily="18" charset="0"/>
                      </a:endParaRPr>
                    </a:p>
                  </a:txBody>
                  <a:tcPr marL="91450" marR="91450" marT="45725" marB="45725"/>
                </a:tc>
                <a:extLst>
                  <a:ext uri="{0D108BD9-81ED-4DB2-BD59-A6C34878D82A}">
                    <a16:rowId xmlns:a16="http://schemas.microsoft.com/office/drawing/2014/main" val="10005"/>
                  </a:ext>
                </a:extLst>
              </a:tr>
            </a:tbl>
          </a:graphicData>
        </a:graphic>
      </p:graphicFrame>
      <p:sp>
        <p:nvSpPr>
          <p:cNvPr id="162" name="Google Shape;162;p14"/>
          <p:cNvSpPr txBox="1"/>
          <p:nvPr/>
        </p:nvSpPr>
        <p:spPr>
          <a:xfrm>
            <a:off x="1705025" y="170500"/>
            <a:ext cx="5797200" cy="627900"/>
          </a:xfrm>
          <a:prstGeom prst="rect">
            <a:avLst/>
          </a:prstGeom>
          <a:noFill/>
          <a:ln>
            <a:noFill/>
          </a:ln>
        </p:spPr>
        <p:txBody>
          <a:bodyPr spcFirstLastPara="1" wrap="square" lIns="91425" tIns="91425" rIns="91425" bIns="91425" anchor="t" anchorCtr="0">
            <a:spAutoFit/>
          </a:bodyPr>
          <a:lstStyle/>
          <a:p>
            <a:pPr marL="0" lvl="0" indent="0" algn="ctr" rtl="0">
              <a:lnSpc>
                <a:spcPct val="90000"/>
              </a:lnSpc>
              <a:spcBef>
                <a:spcPts val="0"/>
              </a:spcBef>
              <a:spcAft>
                <a:spcPts val="0"/>
              </a:spcAft>
              <a:buClr>
                <a:srgbClr val="000000"/>
              </a:buClr>
              <a:buSzPts val="3200"/>
              <a:buFont typeface="Arial"/>
              <a:buNone/>
            </a:pPr>
            <a:r>
              <a:rPr lang="en" sz="3200" b="1" dirty="0">
                <a:solidFill>
                  <a:srgbClr val="31343C"/>
                </a:solidFill>
                <a:latin typeface="Times New Roman"/>
                <a:ea typeface="Times New Roman"/>
                <a:cs typeface="Times New Roman"/>
                <a:sym typeface="Times New Roman"/>
              </a:rPr>
              <a:t>Comparative Study</a:t>
            </a:r>
            <a:endParaRPr dirty="0">
              <a:latin typeface="Inria Sans Light"/>
              <a:ea typeface="Inria Sans Light"/>
              <a:cs typeface="Inria Sans Light"/>
              <a:sym typeface="Inria Sans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7"/>
          <p:cNvSpPr txBox="1"/>
          <p:nvPr/>
        </p:nvSpPr>
        <p:spPr>
          <a:xfrm>
            <a:off x="-53575" y="173625"/>
            <a:ext cx="9144000" cy="6771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200"/>
              <a:buFont typeface="Arial"/>
              <a:buNone/>
            </a:pPr>
            <a:r>
              <a:rPr lang="en" sz="3200" b="0" i="0" u="none" strike="noStrike" cap="none" dirty="0">
                <a:solidFill>
                  <a:schemeClr val="dk1"/>
                </a:solidFill>
                <a:latin typeface="Times New Roman" panose="02020603050405020304" pitchFamily="18" charset="0"/>
                <a:cs typeface="Times New Roman" panose="02020603050405020304" pitchFamily="18" charset="0"/>
                <a:sym typeface="Arial"/>
              </a:rPr>
              <a:t>Project Implementation Flow</a:t>
            </a:r>
            <a:endParaRPr sz="1400" b="0"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sp>
        <p:nvSpPr>
          <p:cNvPr id="168" name="Google Shape;168;p17"/>
          <p:cNvSpPr/>
          <p:nvPr/>
        </p:nvSpPr>
        <p:spPr>
          <a:xfrm>
            <a:off x="1725475" y="2980352"/>
            <a:ext cx="1005600" cy="369300"/>
          </a:xfrm>
          <a:prstGeom prst="rect">
            <a:avLst/>
          </a:prstGeom>
          <a:solidFill>
            <a:srgbClr val="EDE8E5"/>
          </a:solidFill>
          <a:ln w="25400" cap="flat" cmpd="sng">
            <a:solidFill>
              <a:srgbClr val="7C838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dirty="0">
                <a:solidFill>
                  <a:srgbClr val="E30000"/>
                </a:solidFill>
                <a:latin typeface="Times New Roman" panose="02020603050405020304" pitchFamily="18" charset="0"/>
                <a:cs typeface="Times New Roman" panose="02020603050405020304" pitchFamily="18" charset="0"/>
                <a:sym typeface="Arial"/>
              </a:rPr>
              <a:t>Audio </a:t>
            </a:r>
            <a:endParaRPr sz="1400" b="0"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sp>
        <p:nvSpPr>
          <p:cNvPr id="169" name="Google Shape;169;p17"/>
          <p:cNvSpPr/>
          <p:nvPr/>
        </p:nvSpPr>
        <p:spPr>
          <a:xfrm>
            <a:off x="3630100" y="2074225"/>
            <a:ext cx="1402200" cy="369300"/>
          </a:xfrm>
          <a:prstGeom prst="rect">
            <a:avLst/>
          </a:prstGeom>
          <a:solidFill>
            <a:srgbClr val="EDE8E5"/>
          </a:solidFill>
          <a:ln w="25400" cap="flat" cmpd="sng">
            <a:solidFill>
              <a:srgbClr val="7C8386"/>
            </a:solidFill>
            <a:prstDash val="solid"/>
            <a:round/>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Clr>
                <a:srgbClr val="000000"/>
              </a:buClr>
              <a:buSzPts val="1800"/>
              <a:buFont typeface="Arial"/>
              <a:buNone/>
            </a:pPr>
            <a:r>
              <a:rPr lang="en" sz="1800" dirty="0">
                <a:solidFill>
                  <a:srgbClr val="E30000"/>
                </a:solidFill>
                <a:latin typeface="Times New Roman" panose="02020603050405020304" pitchFamily="18" charset="0"/>
                <a:cs typeface="Times New Roman" panose="02020603050405020304" pitchFamily="18" charset="0"/>
              </a:rPr>
              <a:t>Document</a:t>
            </a:r>
            <a:endParaRPr dirty="0">
              <a:latin typeface="Times New Roman" panose="02020603050405020304" pitchFamily="18" charset="0"/>
              <a:cs typeface="Times New Roman" panose="02020603050405020304" pitchFamily="18" charset="0"/>
            </a:endParaRPr>
          </a:p>
        </p:txBody>
      </p:sp>
      <p:sp>
        <p:nvSpPr>
          <p:cNvPr id="170" name="Google Shape;170;p17"/>
          <p:cNvSpPr/>
          <p:nvPr/>
        </p:nvSpPr>
        <p:spPr>
          <a:xfrm>
            <a:off x="3828397" y="2974349"/>
            <a:ext cx="1005600" cy="381300"/>
          </a:xfrm>
          <a:prstGeom prst="rect">
            <a:avLst/>
          </a:prstGeom>
          <a:solidFill>
            <a:srgbClr val="EDE8E5"/>
          </a:solidFill>
          <a:ln w="25400" cap="flat" cmpd="sng">
            <a:solidFill>
              <a:srgbClr val="7C838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a:solidFill>
                  <a:srgbClr val="E30000"/>
                </a:solidFill>
                <a:latin typeface="Times New Roman" panose="02020603050405020304" pitchFamily="18" charset="0"/>
                <a:cs typeface="Times New Roman" panose="02020603050405020304" pitchFamily="18" charset="0"/>
                <a:sym typeface="Arial"/>
              </a:rPr>
              <a:t>Text</a:t>
            </a:r>
            <a:endParaRPr sz="1400" b="0" i="0" u="none" strike="noStrike" cap="none">
              <a:solidFill>
                <a:srgbClr val="000000"/>
              </a:solidFill>
              <a:latin typeface="Times New Roman" panose="02020603050405020304" pitchFamily="18" charset="0"/>
              <a:cs typeface="Times New Roman" panose="02020603050405020304" pitchFamily="18" charset="0"/>
              <a:sym typeface="Arial"/>
            </a:endParaRPr>
          </a:p>
        </p:txBody>
      </p:sp>
      <p:cxnSp>
        <p:nvCxnSpPr>
          <p:cNvPr id="171" name="Google Shape;171;p17"/>
          <p:cNvCxnSpPr>
            <a:stCxn id="169" idx="2"/>
          </p:cNvCxnSpPr>
          <p:nvPr/>
        </p:nvCxnSpPr>
        <p:spPr>
          <a:xfrm>
            <a:off x="4331200" y="2443525"/>
            <a:ext cx="8700" cy="524100"/>
          </a:xfrm>
          <a:prstGeom prst="straightConnector1">
            <a:avLst/>
          </a:prstGeom>
          <a:noFill/>
          <a:ln w="38100" cap="flat" cmpd="sng">
            <a:solidFill>
              <a:schemeClr val="dk1"/>
            </a:solidFill>
            <a:prstDash val="solid"/>
            <a:round/>
            <a:headEnd type="none" w="sm" len="sm"/>
            <a:tailEnd type="stealth" w="med" len="med"/>
          </a:ln>
          <a:effectLst>
            <a:outerShdw blurRad="40000" dist="23000" dir="5400000" rotWithShape="0">
              <a:srgbClr val="000000">
                <a:alpha val="34117"/>
              </a:srgbClr>
            </a:outerShdw>
          </a:effectLst>
        </p:spPr>
      </p:cxnSp>
      <p:cxnSp>
        <p:nvCxnSpPr>
          <p:cNvPr id="172" name="Google Shape;172;p17"/>
          <p:cNvCxnSpPr>
            <a:stCxn id="170" idx="2"/>
            <a:endCxn id="173" idx="0"/>
          </p:cNvCxnSpPr>
          <p:nvPr/>
        </p:nvCxnSpPr>
        <p:spPr>
          <a:xfrm>
            <a:off x="4331197" y="3355649"/>
            <a:ext cx="0" cy="595500"/>
          </a:xfrm>
          <a:prstGeom prst="straightConnector1">
            <a:avLst/>
          </a:prstGeom>
          <a:noFill/>
          <a:ln w="38100" cap="flat" cmpd="sng">
            <a:solidFill>
              <a:srgbClr val="424650"/>
            </a:solidFill>
            <a:prstDash val="solid"/>
            <a:round/>
            <a:headEnd type="none" w="sm" len="sm"/>
            <a:tailEnd type="stealth" w="med" len="med"/>
          </a:ln>
          <a:effectLst>
            <a:outerShdw blurRad="40000" dist="23000" dir="5400000" rotWithShape="0">
              <a:srgbClr val="000000">
                <a:alpha val="34117"/>
              </a:srgbClr>
            </a:outerShdw>
          </a:effectLst>
        </p:spPr>
      </p:cxnSp>
      <p:sp>
        <p:nvSpPr>
          <p:cNvPr id="173" name="Google Shape;173;p17"/>
          <p:cNvSpPr/>
          <p:nvPr/>
        </p:nvSpPr>
        <p:spPr>
          <a:xfrm>
            <a:off x="3121457" y="3951133"/>
            <a:ext cx="2419500" cy="403800"/>
          </a:xfrm>
          <a:prstGeom prst="rect">
            <a:avLst/>
          </a:prstGeom>
          <a:solidFill>
            <a:srgbClr val="EDE8E5"/>
          </a:solidFill>
          <a:ln w="25400" cap="flat" cmpd="sng">
            <a:solidFill>
              <a:srgbClr val="7C838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a:solidFill>
                  <a:srgbClr val="E30000"/>
                </a:solidFill>
                <a:latin typeface="Times New Roman" panose="02020603050405020304" pitchFamily="18" charset="0"/>
                <a:cs typeface="Times New Roman" panose="02020603050405020304" pitchFamily="18" charset="0"/>
                <a:sym typeface="Arial"/>
              </a:rPr>
              <a:t>Summarized Text</a:t>
            </a:r>
            <a:endParaRPr sz="1400" b="0" i="0" u="none" strike="noStrike" cap="none">
              <a:solidFill>
                <a:srgbClr val="000000"/>
              </a:solidFill>
              <a:latin typeface="Times New Roman" panose="02020603050405020304" pitchFamily="18" charset="0"/>
              <a:cs typeface="Times New Roman" panose="02020603050405020304" pitchFamily="18" charset="0"/>
              <a:sym typeface="Arial"/>
            </a:endParaRPr>
          </a:p>
        </p:txBody>
      </p:sp>
      <p:cxnSp>
        <p:nvCxnSpPr>
          <p:cNvPr id="174" name="Google Shape;174;p17"/>
          <p:cNvCxnSpPr>
            <a:stCxn id="168" idx="3"/>
            <a:endCxn id="170" idx="1"/>
          </p:cNvCxnSpPr>
          <p:nvPr/>
        </p:nvCxnSpPr>
        <p:spPr>
          <a:xfrm>
            <a:off x="2731075" y="3165002"/>
            <a:ext cx="1097400" cy="0"/>
          </a:xfrm>
          <a:prstGeom prst="straightConnector1">
            <a:avLst/>
          </a:prstGeom>
          <a:noFill/>
          <a:ln w="38100" cap="flat" cmpd="sng">
            <a:solidFill>
              <a:schemeClr val="dk1"/>
            </a:solidFill>
            <a:prstDash val="solid"/>
            <a:round/>
            <a:headEnd type="none" w="sm" len="sm"/>
            <a:tailEnd type="stealth" w="med" len="med"/>
          </a:ln>
          <a:effectLst>
            <a:outerShdw blurRad="40000" dist="23000" dir="5400000" rotWithShape="0">
              <a:srgbClr val="000000">
                <a:alpha val="34117"/>
              </a:srgbClr>
            </a:outerShdw>
          </a:effectLst>
        </p:spPr>
      </p:cxnSp>
      <p:sp>
        <p:nvSpPr>
          <p:cNvPr id="175" name="Google Shape;175;p17"/>
          <p:cNvSpPr txBox="1"/>
          <p:nvPr/>
        </p:nvSpPr>
        <p:spPr>
          <a:xfrm>
            <a:off x="6223734" y="3182872"/>
            <a:ext cx="2381400" cy="3693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 sz="1800" b="0" i="0" u="sng" strike="noStrike" cap="none" dirty="0">
                <a:solidFill>
                  <a:srgbClr val="424650"/>
                </a:solidFill>
                <a:latin typeface="Times New Roman" panose="02020603050405020304" pitchFamily="18" charset="0"/>
                <a:cs typeface="Times New Roman" panose="02020603050405020304" pitchFamily="18" charset="0"/>
                <a:sym typeface="Arial"/>
              </a:rPr>
              <a:t>Additional Feature</a:t>
            </a:r>
            <a:endParaRPr sz="1400" b="0"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sp>
        <p:nvSpPr>
          <p:cNvPr id="176" name="Google Shape;176;p17"/>
          <p:cNvSpPr/>
          <p:nvPr/>
        </p:nvSpPr>
        <p:spPr>
          <a:xfrm>
            <a:off x="6385753" y="3746371"/>
            <a:ext cx="2164500" cy="813300"/>
          </a:xfrm>
          <a:prstGeom prst="rect">
            <a:avLst/>
          </a:prstGeom>
          <a:gradFill>
            <a:gsLst>
              <a:gs pos="0">
                <a:srgbClr val="E6CEBF"/>
              </a:gs>
              <a:gs pos="35000">
                <a:srgbClr val="EDDAD1"/>
              </a:gs>
              <a:gs pos="100000">
                <a:srgbClr val="F7F0ED"/>
              </a:gs>
            </a:gsLst>
            <a:lin ang="16200038" scaled="0"/>
          </a:gradFill>
          <a:ln w="9525" cap="flat" cmpd="sng">
            <a:solidFill>
              <a:srgbClr val="A58D7E"/>
            </a:solidFill>
            <a:prstDash val="solid"/>
            <a:round/>
            <a:headEnd type="none" w="sm" len="sm"/>
            <a:tailEnd type="none" w="sm" len="sm"/>
          </a:ln>
          <a:effectLst>
            <a:outerShdw blurRad="40000" dist="20000" dir="5400000" rotWithShape="0">
              <a:srgbClr val="000000">
                <a:alpha val="37254"/>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dirty="0">
                <a:solidFill>
                  <a:srgbClr val="424650"/>
                </a:solidFill>
                <a:latin typeface="Times New Roman" panose="02020603050405020304" pitchFamily="18" charset="0"/>
                <a:cs typeface="Times New Roman" panose="02020603050405020304" pitchFamily="18" charset="0"/>
                <a:sym typeface="Arial"/>
              </a:rPr>
              <a:t>Further summary can be converted to speech </a:t>
            </a:r>
            <a:endParaRPr sz="1400" b="0"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cxnSp>
        <p:nvCxnSpPr>
          <p:cNvPr id="177" name="Google Shape;177;p17"/>
          <p:cNvCxnSpPr>
            <a:stCxn id="173" idx="3"/>
          </p:cNvCxnSpPr>
          <p:nvPr/>
        </p:nvCxnSpPr>
        <p:spPr>
          <a:xfrm>
            <a:off x="5540957" y="4153033"/>
            <a:ext cx="844800" cy="0"/>
          </a:xfrm>
          <a:prstGeom prst="straightConnector1">
            <a:avLst/>
          </a:prstGeom>
          <a:noFill/>
          <a:ln w="25400" cap="flat" cmpd="sng">
            <a:solidFill>
              <a:srgbClr val="424650"/>
            </a:solidFill>
            <a:prstDash val="solid"/>
            <a:round/>
            <a:headEnd type="none" w="sm" len="sm"/>
            <a:tailEnd type="triangle" w="med" len="med"/>
          </a:ln>
          <a:effectLst>
            <a:outerShdw blurRad="40000" dist="20000" dir="5400000" rotWithShape="0">
              <a:srgbClr val="000000">
                <a:alpha val="37254"/>
              </a:srgbClr>
            </a:outerShdw>
          </a:effectLst>
        </p:spPr>
      </p:cxnSp>
      <p:sp>
        <p:nvSpPr>
          <p:cNvPr id="178" name="Google Shape;178;p17"/>
          <p:cNvSpPr txBox="1"/>
          <p:nvPr/>
        </p:nvSpPr>
        <p:spPr>
          <a:xfrm>
            <a:off x="1468496" y="47545"/>
            <a:ext cx="6099900" cy="585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200"/>
              <a:buFont typeface="Arial"/>
              <a:buNone/>
            </a:pPr>
            <a:r>
              <a:rPr lang="en" sz="3200" b="0" i="0" u="none" strike="noStrike" cap="none">
                <a:solidFill>
                  <a:srgbClr val="424650"/>
                </a:solidFill>
                <a:latin typeface="Times New Roman" panose="02020603050405020304" pitchFamily="18" charset="0"/>
                <a:cs typeface="Times New Roman" panose="02020603050405020304" pitchFamily="18" charset="0"/>
                <a:sym typeface="Arial"/>
              </a:rPr>
              <a:t>  </a:t>
            </a:r>
            <a:endParaRPr sz="1400" b="0" i="0" u="none" strike="noStrike" cap="none">
              <a:solidFill>
                <a:srgbClr val="000000"/>
              </a:solidFill>
              <a:latin typeface="Times New Roman" panose="02020603050405020304" pitchFamily="18" charset="0"/>
              <a:cs typeface="Times New Roman" panose="02020603050405020304" pitchFamily="18" charset="0"/>
              <a:sym typeface="Arial"/>
            </a:endParaRPr>
          </a:p>
        </p:txBody>
      </p:sp>
      <p:sp>
        <p:nvSpPr>
          <p:cNvPr id="179" name="Google Shape;179;p17"/>
          <p:cNvSpPr txBox="1"/>
          <p:nvPr/>
        </p:nvSpPr>
        <p:spPr>
          <a:xfrm>
            <a:off x="8541713" y="4718356"/>
            <a:ext cx="548700" cy="3936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dk2"/>
                </a:solidFill>
                <a:latin typeface="Times New Roman" panose="02020603050405020304" pitchFamily="18" charset="0"/>
                <a:cs typeface="Times New Roman" panose="02020603050405020304" pitchFamily="18" charset="0"/>
                <a:sym typeface="Arial"/>
              </a:rPr>
              <a:t>1</a:t>
            </a:r>
            <a:r>
              <a:rPr lang="en">
                <a:solidFill>
                  <a:schemeClr val="dk2"/>
                </a:solidFill>
                <a:latin typeface="Times New Roman" panose="02020603050405020304" pitchFamily="18" charset="0"/>
                <a:cs typeface="Times New Roman" panose="02020603050405020304" pitchFamily="18" charset="0"/>
              </a:rPr>
              <a:t>5</a:t>
            </a:r>
            <a:endParaRPr sz="1400" b="0" i="0" u="none" strike="noStrike" cap="none">
              <a:solidFill>
                <a:schemeClr val="dk2"/>
              </a:solidFill>
              <a:latin typeface="Times New Roman" panose="02020603050405020304" pitchFamily="18" charset="0"/>
              <a:cs typeface="Times New Roman" panose="02020603050405020304" pitchFamily="18" charset="0"/>
              <a:sym typeface="Arial"/>
            </a:endParaRPr>
          </a:p>
        </p:txBody>
      </p:sp>
      <p:sp>
        <p:nvSpPr>
          <p:cNvPr id="180" name="Google Shape;180;p17"/>
          <p:cNvSpPr/>
          <p:nvPr/>
        </p:nvSpPr>
        <p:spPr>
          <a:xfrm>
            <a:off x="2731100" y="1216477"/>
            <a:ext cx="1005600" cy="369300"/>
          </a:xfrm>
          <a:prstGeom prst="rect">
            <a:avLst/>
          </a:prstGeom>
          <a:solidFill>
            <a:srgbClr val="EDE8E5"/>
          </a:solidFill>
          <a:ln w="25400" cap="flat" cmpd="sng">
            <a:solidFill>
              <a:srgbClr val="7C8386"/>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dirty="0">
                <a:solidFill>
                  <a:srgbClr val="E30000"/>
                </a:solidFill>
                <a:latin typeface="Times New Roman" panose="02020603050405020304" pitchFamily="18" charset="0"/>
                <a:cs typeface="Times New Roman" panose="02020603050405020304" pitchFamily="18" charset="0"/>
              </a:rPr>
              <a:t>  Input</a:t>
            </a:r>
            <a:endParaRPr sz="1800" dirty="0">
              <a:solidFill>
                <a:srgbClr val="E30000"/>
              </a:solidFill>
              <a:latin typeface="Times New Roman" panose="02020603050405020304" pitchFamily="18" charset="0"/>
              <a:cs typeface="Times New Roman" panose="02020603050405020304" pitchFamily="18" charset="0"/>
            </a:endParaRPr>
          </a:p>
        </p:txBody>
      </p:sp>
      <p:sp>
        <p:nvSpPr>
          <p:cNvPr id="181" name="Google Shape;181;p17"/>
          <p:cNvSpPr txBox="1"/>
          <p:nvPr/>
        </p:nvSpPr>
        <p:spPr>
          <a:xfrm>
            <a:off x="4595400" y="1401100"/>
            <a:ext cx="34305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u="sng" dirty="0">
                <a:latin typeface="Times New Roman" panose="02020603050405020304" pitchFamily="18" charset="0"/>
                <a:ea typeface="Inria Sans Light"/>
                <a:cs typeface="Times New Roman" panose="02020603050405020304" pitchFamily="18" charset="0"/>
                <a:sym typeface="Inria Sans Light"/>
              </a:rPr>
              <a:t>User can select any one of the methods for input: Audio or Document</a:t>
            </a:r>
            <a:endParaRPr u="sng" dirty="0">
              <a:latin typeface="Times New Roman" panose="02020603050405020304" pitchFamily="18" charset="0"/>
              <a:ea typeface="Inria Sans Light"/>
              <a:cs typeface="Times New Roman" panose="02020603050405020304" pitchFamily="18" charset="0"/>
              <a:sym typeface="Inria Sans Light"/>
            </a:endParaRPr>
          </a:p>
        </p:txBody>
      </p:sp>
      <p:cxnSp>
        <p:nvCxnSpPr>
          <p:cNvPr id="182" name="Google Shape;182;p17"/>
          <p:cNvCxnSpPr>
            <a:stCxn id="168" idx="0"/>
            <a:endCxn id="180" idx="1"/>
          </p:cNvCxnSpPr>
          <p:nvPr/>
        </p:nvCxnSpPr>
        <p:spPr>
          <a:xfrm rot="-5400000">
            <a:off x="1690075" y="1939352"/>
            <a:ext cx="1579200" cy="502800"/>
          </a:xfrm>
          <a:prstGeom prst="bentConnector2">
            <a:avLst/>
          </a:prstGeom>
          <a:noFill/>
          <a:ln w="38100" cap="flat" cmpd="sng">
            <a:solidFill>
              <a:schemeClr val="dk1"/>
            </a:solidFill>
            <a:prstDash val="solid"/>
            <a:round/>
            <a:headEnd type="triangle" w="med" len="med"/>
            <a:tailEnd type="none" w="med" len="med"/>
          </a:ln>
        </p:spPr>
      </p:cxnSp>
      <p:cxnSp>
        <p:nvCxnSpPr>
          <p:cNvPr id="183" name="Google Shape;183;p17"/>
          <p:cNvCxnSpPr>
            <a:stCxn id="169" idx="0"/>
            <a:endCxn id="180" idx="3"/>
          </p:cNvCxnSpPr>
          <p:nvPr/>
        </p:nvCxnSpPr>
        <p:spPr>
          <a:xfrm rot="5400000" flipH="1">
            <a:off x="3697300" y="1440325"/>
            <a:ext cx="673200" cy="594600"/>
          </a:xfrm>
          <a:prstGeom prst="bentConnector2">
            <a:avLst/>
          </a:prstGeom>
          <a:noFill/>
          <a:ln w="38100" cap="flat" cmpd="sng">
            <a:solidFill>
              <a:schemeClr val="dk1"/>
            </a:solidFill>
            <a:prstDash val="solid"/>
            <a:round/>
            <a:headEnd type="triangle" w="med" len="med"/>
            <a:tailEnd type="none" w="med" len="med"/>
          </a:ln>
        </p:spPr>
      </p:cxnSp>
      <p:sp>
        <p:nvSpPr>
          <p:cNvPr id="184" name="Google Shape;184;p17"/>
          <p:cNvSpPr txBox="1"/>
          <p:nvPr/>
        </p:nvSpPr>
        <p:spPr>
          <a:xfrm>
            <a:off x="2532700" y="2175800"/>
            <a:ext cx="1097400" cy="1185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latin typeface="Times New Roman" panose="02020603050405020304" pitchFamily="18" charset="0"/>
                <a:ea typeface="Inria Sans Light"/>
                <a:cs typeface="Times New Roman" panose="02020603050405020304" pitchFamily="18" charset="0"/>
                <a:sym typeface="Inria Sans Light"/>
              </a:rPr>
              <a:t>Using P</a:t>
            </a:r>
            <a:r>
              <a:rPr lang="en" sz="1000">
                <a:solidFill>
                  <a:srgbClr val="292929"/>
                </a:solidFill>
                <a:latin typeface="Times New Roman" panose="02020603050405020304" pitchFamily="18" charset="0"/>
                <a:ea typeface="Inria Sans"/>
                <a:cs typeface="Times New Roman" panose="02020603050405020304" pitchFamily="18" charset="0"/>
                <a:sym typeface="Inria Sans"/>
              </a:rPr>
              <a:t>ython Speech Recognition/</a:t>
            </a:r>
            <a:r>
              <a:rPr lang="en" sz="1000">
                <a:solidFill>
                  <a:srgbClr val="292929"/>
                </a:solidFill>
                <a:latin typeface="Times New Roman" panose="02020603050405020304" pitchFamily="18" charset="0"/>
                <a:ea typeface="Inria Sans Light"/>
                <a:cs typeface="Times New Roman" panose="02020603050405020304" pitchFamily="18" charset="0"/>
                <a:sym typeface="Inria Sans Light"/>
              </a:rPr>
              <a:t> </a:t>
            </a:r>
            <a:r>
              <a:rPr lang="en" sz="1000">
                <a:solidFill>
                  <a:srgbClr val="292929"/>
                </a:solidFill>
                <a:latin typeface="Times New Roman" panose="02020603050405020304" pitchFamily="18" charset="0"/>
                <a:ea typeface="Inria Sans"/>
                <a:cs typeface="Times New Roman" panose="02020603050405020304" pitchFamily="18" charset="0"/>
                <a:sym typeface="Inria Sans"/>
              </a:rPr>
              <a:t>Google Speech To Text API </a:t>
            </a:r>
            <a:endParaRPr sz="1000">
              <a:solidFill>
                <a:schemeClr val="dk1"/>
              </a:solidFill>
              <a:latin typeface="Times New Roman" panose="02020603050405020304" pitchFamily="18" charset="0"/>
              <a:ea typeface="Inria Sans Light"/>
              <a:cs typeface="Times New Roman" panose="02020603050405020304" pitchFamily="18" charset="0"/>
              <a:sym typeface="Inria Sans Light"/>
            </a:endParaRPr>
          </a:p>
          <a:p>
            <a:pPr marL="0" lvl="0" indent="0" algn="ctr" rtl="0">
              <a:spcBef>
                <a:spcPts val="0"/>
              </a:spcBef>
              <a:spcAft>
                <a:spcPts val="0"/>
              </a:spcAft>
              <a:buNone/>
            </a:pPr>
            <a:endParaRPr sz="1500">
              <a:latin typeface="Times New Roman" panose="02020603050405020304" pitchFamily="18" charset="0"/>
              <a:ea typeface="Inria Sans Light"/>
              <a:cs typeface="Times New Roman" panose="02020603050405020304" pitchFamily="18" charset="0"/>
              <a:sym typeface="Inria Sans Light"/>
            </a:endParaRPr>
          </a:p>
        </p:txBody>
      </p:sp>
      <p:sp>
        <p:nvSpPr>
          <p:cNvPr id="185" name="Google Shape;185;p17"/>
          <p:cNvSpPr txBox="1"/>
          <p:nvPr/>
        </p:nvSpPr>
        <p:spPr>
          <a:xfrm>
            <a:off x="4518447" y="2508850"/>
            <a:ext cx="1402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Times New Roman" panose="02020603050405020304" pitchFamily="18" charset="0"/>
                <a:ea typeface="Inria Sans Light"/>
                <a:cs typeface="Times New Roman" panose="02020603050405020304" pitchFamily="18" charset="0"/>
                <a:sym typeface="Inria Sans Light"/>
              </a:rPr>
              <a:t>Text Extraction</a:t>
            </a:r>
            <a:endParaRPr>
              <a:latin typeface="Times New Roman" panose="02020603050405020304" pitchFamily="18" charset="0"/>
              <a:ea typeface="Inria Sans Light"/>
              <a:cs typeface="Times New Roman" panose="02020603050405020304" pitchFamily="18" charset="0"/>
              <a:sym typeface="Inria Sans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7"/>
          <p:cNvSpPr txBox="1"/>
          <p:nvPr/>
        </p:nvSpPr>
        <p:spPr>
          <a:xfrm>
            <a:off x="434340" y="2258570"/>
            <a:ext cx="3276599" cy="615523"/>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200"/>
              <a:buFont typeface="Arial"/>
              <a:buNone/>
            </a:pPr>
            <a:r>
              <a:rPr lang="en" sz="2800" dirty="0">
                <a:solidFill>
                  <a:schemeClr val="dk1"/>
                </a:solidFill>
                <a:latin typeface="Times New Roman" panose="02020603050405020304" pitchFamily="18" charset="0"/>
                <a:cs typeface="Times New Roman" panose="02020603050405020304" pitchFamily="18" charset="0"/>
              </a:rPr>
              <a:t>Flowchart</a:t>
            </a:r>
            <a:endParaRPr sz="2800" b="0"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sp>
        <p:nvSpPr>
          <p:cNvPr id="178" name="Google Shape;178;p17"/>
          <p:cNvSpPr txBox="1"/>
          <p:nvPr/>
        </p:nvSpPr>
        <p:spPr>
          <a:xfrm>
            <a:off x="964457" y="455977"/>
            <a:ext cx="6099900" cy="585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200"/>
              <a:buFont typeface="Arial"/>
              <a:buNone/>
            </a:pPr>
            <a:r>
              <a:rPr lang="en" sz="3200" b="0" i="0" u="none" strike="noStrike" cap="none" dirty="0">
                <a:solidFill>
                  <a:srgbClr val="424650"/>
                </a:solidFill>
                <a:latin typeface="Arial"/>
                <a:ea typeface="Arial"/>
                <a:cs typeface="Arial"/>
                <a:sym typeface="Arial"/>
              </a:rPr>
              <a:t>  </a:t>
            </a:r>
            <a:endParaRPr sz="1400" b="0" i="0" u="none" strike="noStrike" cap="none" dirty="0">
              <a:solidFill>
                <a:srgbClr val="000000"/>
              </a:solidFill>
              <a:latin typeface="Arial"/>
              <a:ea typeface="Arial"/>
              <a:cs typeface="Arial"/>
              <a:sym typeface="Arial"/>
            </a:endParaRPr>
          </a:p>
        </p:txBody>
      </p:sp>
      <p:sp>
        <p:nvSpPr>
          <p:cNvPr id="179" name="Google Shape;179;p17"/>
          <p:cNvSpPr txBox="1"/>
          <p:nvPr/>
        </p:nvSpPr>
        <p:spPr>
          <a:xfrm>
            <a:off x="8541713" y="4718356"/>
            <a:ext cx="548700" cy="3936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dk2"/>
                </a:solidFill>
                <a:latin typeface="Arial"/>
                <a:ea typeface="Arial"/>
                <a:cs typeface="Arial"/>
                <a:sym typeface="Arial"/>
              </a:rPr>
              <a:t>1</a:t>
            </a:r>
            <a:r>
              <a:rPr lang="en">
                <a:solidFill>
                  <a:schemeClr val="dk2"/>
                </a:solidFill>
              </a:rPr>
              <a:t>5</a:t>
            </a:r>
            <a:endParaRPr sz="1400" b="0" i="0" u="none" strike="noStrike" cap="none">
              <a:solidFill>
                <a:schemeClr val="dk2"/>
              </a:solidFill>
              <a:latin typeface="Arial"/>
              <a:ea typeface="Arial"/>
              <a:cs typeface="Arial"/>
              <a:sym typeface="Arial"/>
            </a:endParaRPr>
          </a:p>
        </p:txBody>
      </p:sp>
      <p:pic>
        <p:nvPicPr>
          <p:cNvPr id="5" name="Picture 4">
            <a:extLst>
              <a:ext uri="{FF2B5EF4-FFF2-40B4-BE49-F238E27FC236}">
                <a16:creationId xmlns:a16="http://schemas.microsoft.com/office/drawing/2014/main" id="{7CCD362B-DF5D-44CE-8B7D-EAED69C86065}"/>
              </a:ext>
            </a:extLst>
          </p:cNvPr>
          <p:cNvPicPr>
            <a:picLocks noChangeAspect="1"/>
          </p:cNvPicPr>
          <p:nvPr/>
        </p:nvPicPr>
        <p:blipFill>
          <a:blip r:embed="rId3"/>
          <a:stretch>
            <a:fillRect/>
          </a:stretch>
        </p:blipFill>
        <p:spPr>
          <a:xfrm>
            <a:off x="4266922" y="268649"/>
            <a:ext cx="4663441" cy="4270922"/>
          </a:xfrm>
          <a:prstGeom prst="rect">
            <a:avLst/>
          </a:prstGeom>
        </p:spPr>
      </p:pic>
    </p:spTree>
    <p:extLst>
      <p:ext uri="{BB962C8B-B14F-4D97-AF65-F5344CB8AC3E}">
        <p14:creationId xmlns:p14="http://schemas.microsoft.com/office/powerpoint/2010/main" val="38947753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CAF76-0943-4C4A-8312-6DF16F8A35CB}"/>
              </a:ext>
            </a:extLst>
          </p:cNvPr>
          <p:cNvSpPr>
            <a:spLocks noGrp="1"/>
          </p:cNvSpPr>
          <p:nvPr>
            <p:ph type="ctrTitle"/>
          </p:nvPr>
        </p:nvSpPr>
        <p:spPr/>
        <p:txBody>
          <a:bodyPr/>
          <a:lstStyle/>
          <a:p>
            <a:r>
              <a:rPr lang="en-IN" dirty="0">
                <a:latin typeface="Times New Roman" panose="02020603050405020304" pitchFamily="18" charset="0"/>
                <a:cs typeface="Times New Roman" panose="02020603050405020304" pitchFamily="18" charset="0"/>
              </a:rPr>
              <a:t>Implementation</a:t>
            </a:r>
          </a:p>
        </p:txBody>
      </p:sp>
    </p:spTree>
    <p:extLst>
      <p:ext uri="{BB962C8B-B14F-4D97-AF65-F5344CB8AC3E}">
        <p14:creationId xmlns:p14="http://schemas.microsoft.com/office/powerpoint/2010/main" val="2524827204"/>
      </p:ext>
    </p:extLst>
  </p:cSld>
  <p:clrMapOvr>
    <a:masterClrMapping/>
  </p:clrMapOvr>
  <p:transition>
    <p:fade thruBlk="1"/>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7"/>
          <p:cNvSpPr txBox="1"/>
          <p:nvPr/>
        </p:nvSpPr>
        <p:spPr>
          <a:xfrm>
            <a:off x="-53575" y="105045"/>
            <a:ext cx="9144000" cy="6771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200"/>
              <a:buFont typeface="Arial"/>
              <a:buNone/>
            </a:pPr>
            <a:r>
              <a:rPr lang="en" sz="3200" b="0" i="0" u="none" strike="noStrike" cap="none" dirty="0">
                <a:solidFill>
                  <a:schemeClr val="dk1"/>
                </a:solidFill>
                <a:latin typeface="Arial"/>
                <a:ea typeface="Arial"/>
                <a:cs typeface="Arial"/>
                <a:sym typeface="Arial"/>
              </a:rPr>
              <a:t>Overview</a:t>
            </a:r>
            <a:endParaRPr sz="1400" b="0" i="0" u="none" strike="noStrike" cap="none" dirty="0">
              <a:solidFill>
                <a:srgbClr val="000000"/>
              </a:solidFill>
              <a:latin typeface="Arial"/>
              <a:ea typeface="Arial"/>
              <a:cs typeface="Arial"/>
              <a:sym typeface="Arial"/>
            </a:endParaRPr>
          </a:p>
        </p:txBody>
      </p:sp>
      <p:sp>
        <p:nvSpPr>
          <p:cNvPr id="178" name="Google Shape;178;p17"/>
          <p:cNvSpPr txBox="1"/>
          <p:nvPr/>
        </p:nvSpPr>
        <p:spPr>
          <a:xfrm>
            <a:off x="1468496" y="47545"/>
            <a:ext cx="6099900" cy="585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200"/>
              <a:buFont typeface="Arial"/>
              <a:buNone/>
            </a:pPr>
            <a:r>
              <a:rPr lang="en" sz="3200" b="0" i="0" u="none" strike="noStrike" cap="none">
                <a:solidFill>
                  <a:srgbClr val="42465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179" name="Google Shape;179;p17"/>
          <p:cNvSpPr txBox="1"/>
          <p:nvPr/>
        </p:nvSpPr>
        <p:spPr>
          <a:xfrm>
            <a:off x="8541713" y="4718356"/>
            <a:ext cx="548700" cy="3936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dk2"/>
                </a:solidFill>
                <a:latin typeface="Arial"/>
                <a:ea typeface="Arial"/>
                <a:cs typeface="Arial"/>
                <a:sym typeface="Arial"/>
              </a:rPr>
              <a:t>1</a:t>
            </a:r>
            <a:r>
              <a:rPr lang="en">
                <a:solidFill>
                  <a:schemeClr val="dk2"/>
                </a:solidFill>
              </a:rPr>
              <a:t>5</a:t>
            </a:r>
            <a:endParaRPr sz="1400" b="0" i="0" u="none" strike="noStrike" cap="none">
              <a:solidFill>
                <a:schemeClr val="dk2"/>
              </a:solidFill>
              <a:latin typeface="Arial"/>
              <a:ea typeface="Arial"/>
              <a:cs typeface="Arial"/>
              <a:sym typeface="Arial"/>
            </a:endParaRPr>
          </a:p>
        </p:txBody>
      </p:sp>
      <p:sp>
        <p:nvSpPr>
          <p:cNvPr id="22" name="TextBox 21">
            <a:extLst>
              <a:ext uri="{FF2B5EF4-FFF2-40B4-BE49-F238E27FC236}">
                <a16:creationId xmlns:a16="http://schemas.microsoft.com/office/drawing/2014/main" id="{65CF4CD2-E5E3-43D9-A7D6-3868D910A4EB}"/>
              </a:ext>
            </a:extLst>
          </p:cNvPr>
          <p:cNvSpPr txBox="1"/>
          <p:nvPr/>
        </p:nvSpPr>
        <p:spPr>
          <a:xfrm>
            <a:off x="455295" y="1105138"/>
            <a:ext cx="8086418" cy="2246769"/>
          </a:xfrm>
          <a:prstGeom prst="rect">
            <a:avLst/>
          </a:prstGeom>
          <a:noFill/>
        </p:spPr>
        <p:txBody>
          <a:bodyPr wrap="square">
            <a:spAutoFit/>
          </a:bodyPr>
          <a:lstStyle/>
          <a:p>
            <a:r>
              <a:rPr lang="en-US" sz="2000" dirty="0">
                <a:latin typeface="Times New Roman" panose="02020603050405020304" pitchFamily="18" charset="0"/>
                <a:cs typeface="Times New Roman" panose="02020603050405020304" pitchFamily="18" charset="0"/>
              </a:rPr>
              <a:t>T</a:t>
            </a:r>
            <a:r>
              <a:rPr lang="en-US" sz="2000" b="0" i="0" dirty="0">
                <a:effectLst/>
                <a:latin typeface="Times New Roman" panose="02020603050405020304" pitchFamily="18" charset="0"/>
                <a:cs typeface="Times New Roman" panose="02020603050405020304" pitchFamily="18" charset="0"/>
              </a:rPr>
              <a:t>he entire project is divided into three phases:</a:t>
            </a:r>
            <a:endParaRPr lang="en-US" sz="20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2000" b="0" i="0" dirty="0">
                <a:effectLst/>
                <a:latin typeface="Times New Roman" panose="02020603050405020304" pitchFamily="18" charset="0"/>
                <a:cs typeface="Times New Roman" panose="02020603050405020304" pitchFamily="18" charset="0"/>
              </a:rPr>
              <a:t>Speech </a:t>
            </a:r>
            <a:r>
              <a:rPr lang="en-US" sz="2000" dirty="0">
                <a:latin typeface="Times New Roman" panose="02020603050405020304" pitchFamily="18" charset="0"/>
                <a:cs typeface="Times New Roman" panose="02020603050405020304" pitchFamily="18" charset="0"/>
              </a:rPr>
              <a:t>T</a:t>
            </a:r>
            <a:r>
              <a:rPr lang="en-US" sz="2000" b="0" i="0" dirty="0">
                <a:effectLst/>
                <a:latin typeface="Times New Roman" panose="02020603050405020304" pitchFamily="18" charset="0"/>
                <a:cs typeface="Times New Roman" panose="02020603050405020304" pitchFamily="18" charset="0"/>
              </a:rPr>
              <a:t>o Text Phase: The first phase aims at converting the audio files into texts.</a:t>
            </a:r>
            <a:endParaRPr lang="en-US" sz="20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2000" b="0" i="0" dirty="0">
                <a:effectLst/>
                <a:latin typeface="Times New Roman" panose="02020603050405020304" pitchFamily="18" charset="0"/>
                <a:cs typeface="Times New Roman" panose="02020603050405020304" pitchFamily="18" charset="0"/>
              </a:rPr>
              <a:t>Text Summarization Phase: It deals with the summarization of the text which were the output from the previous phase. </a:t>
            </a:r>
            <a:endParaRPr lang="en-US" sz="20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2000" b="0" i="0" dirty="0">
                <a:effectLst/>
                <a:latin typeface="Times New Roman" panose="02020603050405020304" pitchFamily="18" charset="0"/>
                <a:cs typeface="Times New Roman" panose="02020603050405020304" pitchFamily="18" charset="0"/>
              </a:rPr>
              <a:t>Text </a:t>
            </a:r>
            <a:r>
              <a:rPr lang="en-US" sz="2000" dirty="0">
                <a:latin typeface="Times New Roman" panose="02020603050405020304" pitchFamily="18" charset="0"/>
                <a:cs typeface="Times New Roman" panose="02020603050405020304" pitchFamily="18" charset="0"/>
              </a:rPr>
              <a:t>T</a:t>
            </a:r>
            <a:r>
              <a:rPr lang="en-US" sz="2000" b="0" i="0" dirty="0">
                <a:effectLst/>
                <a:latin typeface="Times New Roman" panose="02020603050405020304" pitchFamily="18" charset="0"/>
                <a:cs typeface="Times New Roman" panose="02020603050405020304" pitchFamily="18" charset="0"/>
              </a:rPr>
              <a:t>o </a:t>
            </a:r>
            <a:r>
              <a:rPr lang="en-US" sz="2000" dirty="0">
                <a:latin typeface="Times New Roman" panose="02020603050405020304" pitchFamily="18" charset="0"/>
                <a:cs typeface="Times New Roman" panose="02020603050405020304" pitchFamily="18" charset="0"/>
              </a:rPr>
              <a:t>S</a:t>
            </a:r>
            <a:r>
              <a:rPr lang="en-US" sz="2000" b="0" i="0" dirty="0">
                <a:effectLst/>
                <a:latin typeface="Times New Roman" panose="02020603050405020304" pitchFamily="18" charset="0"/>
                <a:cs typeface="Times New Roman" panose="02020603050405020304" pitchFamily="18" charset="0"/>
              </a:rPr>
              <a:t>peech Phase: This phase has the main purpose of converting the summarized text outputs into audio form.</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20404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5D6C4-483C-4CA0-A019-3071CA7AEBBE}"/>
              </a:ext>
            </a:extLst>
          </p:cNvPr>
          <p:cNvSpPr>
            <a:spLocks noGrp="1"/>
          </p:cNvSpPr>
          <p:nvPr>
            <p:ph type="ctrTitle"/>
          </p:nvPr>
        </p:nvSpPr>
        <p:spPr>
          <a:xfrm>
            <a:off x="66845" y="2248350"/>
            <a:ext cx="4505155" cy="646800"/>
          </a:xfrm>
        </p:spPr>
        <p:txBody>
          <a:bodyPr/>
          <a:lstStyle/>
          <a:p>
            <a:pPr algn="ctr"/>
            <a:r>
              <a:rPr lang="en-IN" dirty="0">
                <a:latin typeface="Times New Roman" panose="02020603050405020304" pitchFamily="18" charset="0"/>
                <a:cs typeface="Times New Roman" panose="02020603050405020304" pitchFamily="18" charset="0"/>
              </a:rPr>
              <a:t>Speech To Text</a:t>
            </a:r>
          </a:p>
        </p:txBody>
      </p:sp>
      <p:pic>
        <p:nvPicPr>
          <p:cNvPr id="4" name="Picture 3">
            <a:extLst>
              <a:ext uri="{FF2B5EF4-FFF2-40B4-BE49-F238E27FC236}">
                <a16:creationId xmlns:a16="http://schemas.microsoft.com/office/drawing/2014/main" id="{409D7F80-672B-4E21-8F93-4DAAA39F257B}"/>
              </a:ext>
            </a:extLst>
          </p:cNvPr>
          <p:cNvPicPr>
            <a:picLocks noChangeAspect="1"/>
          </p:cNvPicPr>
          <p:nvPr/>
        </p:nvPicPr>
        <p:blipFill>
          <a:blip r:embed="rId2"/>
          <a:stretch>
            <a:fillRect/>
          </a:stretch>
        </p:blipFill>
        <p:spPr>
          <a:xfrm>
            <a:off x="4686301" y="48916"/>
            <a:ext cx="4390854" cy="5045667"/>
          </a:xfrm>
          <a:prstGeom prst="rect">
            <a:avLst/>
          </a:prstGeom>
        </p:spPr>
      </p:pic>
    </p:spTree>
    <p:extLst>
      <p:ext uri="{BB962C8B-B14F-4D97-AF65-F5344CB8AC3E}">
        <p14:creationId xmlns:p14="http://schemas.microsoft.com/office/powerpoint/2010/main" val="4026800015"/>
      </p:ext>
    </p:extLst>
  </p:cSld>
  <p:clrMapOvr>
    <a:masterClrMapping/>
  </p:clrMapOvr>
  <p:transition>
    <p:fade thruBlk="1"/>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8" descr="Vertical accent list showing 3 groups arranged one below the other and bullet points are present under each group">
            <a:extLst>
              <a:ext uri="{FF2B5EF4-FFF2-40B4-BE49-F238E27FC236}">
                <a16:creationId xmlns:a16="http://schemas.microsoft.com/office/drawing/2014/main" id="{B4628C08-A00F-41EA-BF87-1983ADB88CC1}"/>
              </a:ext>
            </a:extLst>
          </p:cNvPr>
          <p:cNvGraphicFramePr>
            <a:graphicFrameLocks/>
          </p:cNvGraphicFramePr>
          <p:nvPr>
            <p:extLst>
              <p:ext uri="{D42A27DB-BD31-4B8C-83A1-F6EECF244321}">
                <p14:modId xmlns:p14="http://schemas.microsoft.com/office/powerpoint/2010/main" val="4210004974"/>
              </p:ext>
            </p:extLst>
          </p:nvPr>
        </p:nvGraphicFramePr>
        <p:xfrm>
          <a:off x="985283" y="883238"/>
          <a:ext cx="6780531" cy="38168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5656E8AF-8633-40AC-A759-18FED8B47853}"/>
              </a:ext>
            </a:extLst>
          </p:cNvPr>
          <p:cNvSpPr txBox="1"/>
          <p:nvPr/>
        </p:nvSpPr>
        <p:spPr>
          <a:xfrm>
            <a:off x="0" y="199593"/>
            <a:ext cx="9143999" cy="400110"/>
          </a:xfrm>
          <a:prstGeom prst="rect">
            <a:avLst/>
          </a:prstGeom>
          <a:noFill/>
        </p:spPr>
        <p:txBody>
          <a:bodyPr wrap="square" rtlCol="0">
            <a:spAutoFit/>
          </a:bodyPr>
          <a:lstStyle/>
          <a:p>
            <a:pPr algn="ctr"/>
            <a:r>
              <a:rPr lang="en-IN" sz="2000" b="1" dirty="0"/>
              <a:t>Methods Implemented</a:t>
            </a:r>
          </a:p>
        </p:txBody>
      </p:sp>
    </p:spTree>
    <p:extLst>
      <p:ext uri="{BB962C8B-B14F-4D97-AF65-F5344CB8AC3E}">
        <p14:creationId xmlns:p14="http://schemas.microsoft.com/office/powerpoint/2010/main" val="2450831097"/>
      </p:ext>
    </p:extLst>
  </p:cSld>
  <p:clrMapOvr>
    <a:masterClrMapping/>
  </p:clrMapOvr>
  <p:transition>
    <p:fade thruBlk="1"/>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F9D6F1A-17A2-4945-9644-662E0D314B0F}"/>
              </a:ext>
            </a:extLst>
          </p:cNvPr>
          <p:cNvSpPr>
            <a:spLocks noGrp="1"/>
          </p:cNvSpPr>
          <p:nvPr>
            <p:ph type="title"/>
          </p:nvPr>
        </p:nvSpPr>
        <p:spPr>
          <a:xfrm>
            <a:off x="855300" y="1091609"/>
            <a:ext cx="7433400" cy="148856"/>
          </a:xfrm>
        </p:spPr>
        <p:txBody>
          <a:bodyPr>
            <a:normAutofit fontScale="90000"/>
          </a:bodyPr>
          <a:lstStyle/>
          <a:p>
            <a:r>
              <a:rPr lang="en-IN" dirty="0"/>
              <a:t>Pegasus (xsum)_Abstractive</a:t>
            </a:r>
            <a:br>
              <a:rPr lang="en-IN" dirty="0"/>
            </a:br>
            <a:r>
              <a:rPr lang="en-IN" sz="1400" dirty="0">
                <a:solidFill>
                  <a:schemeClr val="tx2">
                    <a:lumMod val="10000"/>
                  </a:schemeClr>
                </a:solidFill>
              </a:rPr>
              <a:t>This model gives very short abstractive summary of the text passage.</a:t>
            </a:r>
          </a:p>
        </p:txBody>
      </p:sp>
      <p:sp>
        <p:nvSpPr>
          <p:cNvPr id="5" name="Text Placeholder 4">
            <a:extLst>
              <a:ext uri="{FF2B5EF4-FFF2-40B4-BE49-F238E27FC236}">
                <a16:creationId xmlns:a16="http://schemas.microsoft.com/office/drawing/2014/main" id="{9D9D9176-6E47-448E-94D6-37B3A9C847E9}"/>
              </a:ext>
            </a:extLst>
          </p:cNvPr>
          <p:cNvSpPr>
            <a:spLocks noGrp="1"/>
          </p:cNvSpPr>
          <p:nvPr>
            <p:ph type="body" idx="1"/>
          </p:nvPr>
        </p:nvSpPr>
        <p:spPr/>
        <p:txBody>
          <a:bodyPr/>
          <a:lstStyle/>
          <a:p>
            <a:endParaRPr lang="en-IN" dirty="0"/>
          </a:p>
        </p:txBody>
      </p:sp>
      <p:pic>
        <p:nvPicPr>
          <p:cNvPr id="7" name="Picture 6">
            <a:extLst>
              <a:ext uri="{FF2B5EF4-FFF2-40B4-BE49-F238E27FC236}">
                <a16:creationId xmlns:a16="http://schemas.microsoft.com/office/drawing/2014/main" id="{4ADB180D-721C-4CFB-8F5A-9445B876141C}"/>
              </a:ext>
            </a:extLst>
          </p:cNvPr>
          <p:cNvPicPr>
            <a:picLocks noChangeAspect="1"/>
          </p:cNvPicPr>
          <p:nvPr/>
        </p:nvPicPr>
        <p:blipFill>
          <a:blip r:embed="rId2"/>
          <a:stretch>
            <a:fillRect/>
          </a:stretch>
        </p:blipFill>
        <p:spPr>
          <a:xfrm>
            <a:off x="666307" y="1506347"/>
            <a:ext cx="7194698" cy="3211555"/>
          </a:xfrm>
          <a:prstGeom prst="rect">
            <a:avLst/>
          </a:prstGeom>
        </p:spPr>
      </p:pic>
    </p:spTree>
    <p:extLst>
      <p:ext uri="{BB962C8B-B14F-4D97-AF65-F5344CB8AC3E}">
        <p14:creationId xmlns:p14="http://schemas.microsoft.com/office/powerpoint/2010/main" val="4228198772"/>
      </p:ext>
    </p:extLst>
  </p:cSld>
  <p:clrMapOvr>
    <a:masterClrMapping/>
  </p:clrMapOvr>
  <p:transitio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2"/>
          <p:cNvSpPr txBox="1">
            <a:spLocks noGrp="1"/>
          </p:cNvSpPr>
          <p:nvPr>
            <p:ph type="title"/>
          </p:nvPr>
        </p:nvSpPr>
        <p:spPr>
          <a:prstGeom prst="rect">
            <a:avLst/>
          </a:prstGeom>
          <a:noFill/>
          <a:ln>
            <a:noFill/>
          </a:ln>
        </p:spPr>
        <p:txBody>
          <a:bodyPr spcFirstLastPara="1" wrap="square" lIns="0" tIns="0" rIns="0" bIns="0" anchor="b" anchorCtr="0">
            <a:noAutofit/>
          </a:bodyPr>
          <a:lstStyle/>
          <a:p>
            <a:pPr marL="0" lvl="0" indent="0" algn="ctr" rtl="0">
              <a:lnSpc>
                <a:spcPct val="90000"/>
              </a:lnSpc>
              <a:spcBef>
                <a:spcPts val="0"/>
              </a:spcBef>
              <a:spcAft>
                <a:spcPts val="0"/>
              </a:spcAft>
              <a:buSzPts val="3200"/>
              <a:buNone/>
            </a:pPr>
            <a:r>
              <a:rPr lang="en">
                <a:solidFill>
                  <a:srgbClr val="31343C"/>
                </a:solidFill>
                <a:latin typeface="Times New Roman"/>
                <a:ea typeface="Times New Roman"/>
                <a:cs typeface="Times New Roman"/>
                <a:sym typeface="Times New Roman"/>
              </a:rPr>
              <a:t>Team Members</a:t>
            </a:r>
            <a:endParaRPr>
              <a:solidFill>
                <a:srgbClr val="31343C"/>
              </a:solidFill>
              <a:latin typeface="Times New Roman"/>
              <a:ea typeface="Times New Roman"/>
              <a:cs typeface="Times New Roman"/>
              <a:sym typeface="Times New Roman"/>
            </a:endParaRPr>
          </a:p>
        </p:txBody>
      </p:sp>
      <p:sp>
        <p:nvSpPr>
          <p:cNvPr id="53" name="Google Shape;53;p2"/>
          <p:cNvSpPr txBox="1">
            <a:spLocks noGrp="1"/>
          </p:cNvSpPr>
          <p:nvPr>
            <p:ph type="sldNum" idx="12"/>
          </p:nvPr>
        </p:nvSpPr>
        <p:spPr>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2</a:t>
            </a:r>
            <a:endParaRPr/>
          </a:p>
        </p:txBody>
      </p:sp>
      <p:sp>
        <p:nvSpPr>
          <p:cNvPr id="47" name="Google Shape;47;p2"/>
          <p:cNvSpPr txBox="1"/>
          <p:nvPr/>
        </p:nvSpPr>
        <p:spPr>
          <a:xfrm>
            <a:off x="1021166" y="3462820"/>
            <a:ext cx="1489200" cy="734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1" i="0" u="none" strike="noStrike" cap="none" dirty="0">
                <a:solidFill>
                  <a:schemeClr val="dk1"/>
                </a:solidFill>
                <a:latin typeface="Arial"/>
                <a:ea typeface="Arial"/>
                <a:cs typeface="Arial"/>
                <a:sym typeface="Arial"/>
              </a:rPr>
              <a:t>Sweta Gupta</a:t>
            </a:r>
            <a:br>
              <a:rPr lang="en" sz="1400" b="0" i="0" u="none" strike="noStrike" cap="none" dirty="0">
                <a:solidFill>
                  <a:srgbClr val="000000"/>
                </a:solidFill>
                <a:latin typeface="Arial"/>
                <a:ea typeface="Arial"/>
                <a:cs typeface="Arial"/>
                <a:sym typeface="Arial"/>
              </a:rPr>
            </a:br>
            <a:r>
              <a:rPr lang="en" sz="1200" b="0" i="0" u="none" strike="noStrike" cap="none" dirty="0">
                <a:solidFill>
                  <a:schemeClr val="dk2"/>
                </a:solidFill>
                <a:latin typeface="Arial"/>
                <a:ea typeface="Arial"/>
                <a:cs typeface="Arial"/>
                <a:sym typeface="Arial"/>
              </a:rPr>
              <a:t>61</a:t>
            </a:r>
            <a:endParaRPr sz="1200" b="0" i="0" u="none" strike="noStrike" cap="none" dirty="0">
              <a:solidFill>
                <a:schemeClr val="dk2"/>
              </a:solidFill>
              <a:latin typeface="Arial"/>
              <a:ea typeface="Arial"/>
              <a:cs typeface="Arial"/>
              <a:sym typeface="Arial"/>
            </a:endParaRPr>
          </a:p>
        </p:txBody>
      </p:sp>
      <p:sp>
        <p:nvSpPr>
          <p:cNvPr id="48" name="Google Shape;48;p2"/>
          <p:cNvSpPr txBox="1"/>
          <p:nvPr/>
        </p:nvSpPr>
        <p:spPr>
          <a:xfrm>
            <a:off x="3877849" y="3462820"/>
            <a:ext cx="1489200" cy="734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1" i="0" u="none" strike="noStrike" cap="none" dirty="0">
                <a:solidFill>
                  <a:schemeClr val="dk1"/>
                </a:solidFill>
                <a:latin typeface="Arial"/>
                <a:ea typeface="Arial"/>
                <a:cs typeface="Arial"/>
                <a:sym typeface="Arial"/>
              </a:rPr>
              <a:t>Yash Jobalia</a:t>
            </a:r>
            <a:br>
              <a:rPr lang="en" sz="1400" b="0" i="0" u="none" strike="noStrike" cap="none" dirty="0">
                <a:solidFill>
                  <a:srgbClr val="000000"/>
                </a:solidFill>
                <a:latin typeface="Arial"/>
                <a:ea typeface="Arial"/>
                <a:cs typeface="Arial"/>
                <a:sym typeface="Arial"/>
              </a:rPr>
            </a:br>
            <a:r>
              <a:rPr lang="en" sz="1200" b="0" i="0" u="none" strike="noStrike" cap="none" dirty="0">
                <a:solidFill>
                  <a:schemeClr val="dk2"/>
                </a:solidFill>
                <a:latin typeface="Arial"/>
                <a:ea typeface="Arial"/>
                <a:cs typeface="Arial"/>
                <a:sym typeface="Arial"/>
              </a:rPr>
              <a:t>63</a:t>
            </a:r>
            <a:endParaRPr sz="1200" b="0" i="0" u="none" strike="noStrike" cap="none" dirty="0">
              <a:solidFill>
                <a:schemeClr val="dk2"/>
              </a:solidFill>
              <a:latin typeface="Arial"/>
              <a:ea typeface="Arial"/>
              <a:cs typeface="Arial"/>
              <a:sym typeface="Arial"/>
            </a:endParaRPr>
          </a:p>
        </p:txBody>
      </p:sp>
      <p:sp>
        <p:nvSpPr>
          <p:cNvPr id="49" name="Google Shape;49;p2"/>
          <p:cNvSpPr txBox="1"/>
          <p:nvPr/>
        </p:nvSpPr>
        <p:spPr>
          <a:xfrm>
            <a:off x="6633635" y="3462820"/>
            <a:ext cx="1489200" cy="734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1" i="0" u="none" strike="noStrike" cap="none" dirty="0">
                <a:solidFill>
                  <a:schemeClr val="dk1"/>
                </a:solidFill>
                <a:latin typeface="Arial"/>
                <a:ea typeface="Arial"/>
                <a:cs typeface="Arial"/>
                <a:sym typeface="Arial"/>
              </a:rPr>
              <a:t>Isheet Shetty</a:t>
            </a:r>
            <a:br>
              <a:rPr lang="en" sz="1400" b="0" i="0" u="none" strike="noStrike" cap="none" dirty="0">
                <a:solidFill>
                  <a:srgbClr val="000000"/>
                </a:solidFill>
                <a:latin typeface="Arial"/>
                <a:ea typeface="Arial"/>
                <a:cs typeface="Arial"/>
                <a:sym typeface="Arial"/>
              </a:rPr>
            </a:br>
            <a:r>
              <a:rPr lang="en" sz="1200" b="0" i="0" u="none" strike="noStrike" cap="none" dirty="0">
                <a:solidFill>
                  <a:schemeClr val="dk2"/>
                </a:solidFill>
                <a:latin typeface="Arial"/>
                <a:ea typeface="Arial"/>
                <a:cs typeface="Arial"/>
                <a:sym typeface="Arial"/>
              </a:rPr>
              <a:t>72</a:t>
            </a:r>
            <a:endParaRPr sz="1200" b="0" i="0" u="none" strike="noStrike" cap="none" dirty="0">
              <a:solidFill>
                <a:schemeClr val="dk2"/>
              </a:solidFill>
              <a:latin typeface="Arial"/>
              <a:ea typeface="Arial"/>
              <a:cs typeface="Arial"/>
              <a:sym typeface="Arial"/>
            </a:endParaRPr>
          </a:p>
        </p:txBody>
      </p:sp>
      <p:pic>
        <p:nvPicPr>
          <p:cNvPr id="50" name="Google Shape;50;p2"/>
          <p:cNvPicPr preferRelativeResize="0"/>
          <p:nvPr/>
        </p:nvPicPr>
        <p:blipFill rotWithShape="1">
          <a:blip r:embed="rId3">
            <a:alphaModFix/>
          </a:blip>
          <a:srcRect/>
          <a:stretch/>
        </p:blipFill>
        <p:spPr>
          <a:xfrm>
            <a:off x="3776951" y="1673314"/>
            <a:ext cx="1590098" cy="1590098"/>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176"/>
              </a:srgbClr>
            </a:outerShdw>
          </a:effectLst>
        </p:spPr>
      </p:pic>
      <p:pic>
        <p:nvPicPr>
          <p:cNvPr id="51" name="Google Shape;51;p2"/>
          <p:cNvPicPr preferRelativeResize="0"/>
          <p:nvPr/>
        </p:nvPicPr>
        <p:blipFill rotWithShape="1">
          <a:blip r:embed="rId4">
            <a:alphaModFix/>
          </a:blip>
          <a:srcRect/>
          <a:stretch/>
        </p:blipFill>
        <p:spPr>
          <a:xfrm>
            <a:off x="6583186" y="1673314"/>
            <a:ext cx="1590098" cy="1590098"/>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176"/>
              </a:srgbClr>
            </a:outerShdw>
          </a:effectLst>
        </p:spPr>
      </p:pic>
      <p:pic>
        <p:nvPicPr>
          <p:cNvPr id="52" name="Google Shape;52;p2"/>
          <p:cNvPicPr preferRelativeResize="0"/>
          <p:nvPr/>
        </p:nvPicPr>
        <p:blipFill rotWithShape="1">
          <a:blip r:embed="rId5">
            <a:alphaModFix/>
          </a:blip>
          <a:srcRect/>
          <a:stretch/>
        </p:blipFill>
        <p:spPr>
          <a:xfrm>
            <a:off x="970717" y="1673314"/>
            <a:ext cx="1590098" cy="1590098"/>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176"/>
              </a:srgbClr>
            </a:outerShdw>
          </a:effec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DE4C7-5BEB-4F67-A6AB-FC5CC1D991E1}"/>
              </a:ext>
            </a:extLst>
          </p:cNvPr>
          <p:cNvSpPr>
            <a:spLocks noGrp="1"/>
          </p:cNvSpPr>
          <p:nvPr>
            <p:ph type="title"/>
          </p:nvPr>
        </p:nvSpPr>
        <p:spPr>
          <a:xfrm>
            <a:off x="734797" y="206953"/>
            <a:ext cx="7433400" cy="396300"/>
          </a:xfrm>
        </p:spPr>
        <p:txBody>
          <a:bodyPr>
            <a:normAutofit fontScale="90000"/>
          </a:bodyPr>
          <a:lstStyle/>
          <a:p>
            <a:r>
              <a:rPr lang="en-IN" dirty="0"/>
              <a:t>Pegasus (Large)_Extractive</a:t>
            </a:r>
          </a:p>
        </p:txBody>
      </p:sp>
      <p:sp>
        <p:nvSpPr>
          <p:cNvPr id="4" name="TextBox 3">
            <a:extLst>
              <a:ext uri="{FF2B5EF4-FFF2-40B4-BE49-F238E27FC236}">
                <a16:creationId xmlns:a16="http://schemas.microsoft.com/office/drawing/2014/main" id="{3AD62F0C-90C1-4764-AA61-84B801CE468F}"/>
              </a:ext>
            </a:extLst>
          </p:cNvPr>
          <p:cNvSpPr txBox="1"/>
          <p:nvPr/>
        </p:nvSpPr>
        <p:spPr>
          <a:xfrm>
            <a:off x="1063256" y="857693"/>
            <a:ext cx="184731" cy="307777"/>
          </a:xfrm>
          <a:prstGeom prst="rect">
            <a:avLst/>
          </a:prstGeom>
          <a:noFill/>
        </p:spPr>
        <p:txBody>
          <a:bodyPr wrap="none" rtlCol="0">
            <a:spAutoFit/>
          </a:bodyPr>
          <a:lstStyle/>
          <a:p>
            <a:endParaRPr lang="en-IN" dirty="0"/>
          </a:p>
        </p:txBody>
      </p:sp>
      <p:pic>
        <p:nvPicPr>
          <p:cNvPr id="6" name="Picture 5">
            <a:extLst>
              <a:ext uri="{FF2B5EF4-FFF2-40B4-BE49-F238E27FC236}">
                <a16:creationId xmlns:a16="http://schemas.microsoft.com/office/drawing/2014/main" id="{992C9394-A244-4444-B55D-51BE761216D4}"/>
              </a:ext>
            </a:extLst>
          </p:cNvPr>
          <p:cNvPicPr>
            <a:picLocks noChangeAspect="1"/>
          </p:cNvPicPr>
          <p:nvPr/>
        </p:nvPicPr>
        <p:blipFill>
          <a:blip r:embed="rId2"/>
          <a:stretch>
            <a:fillRect/>
          </a:stretch>
        </p:blipFill>
        <p:spPr>
          <a:xfrm>
            <a:off x="283534" y="1165470"/>
            <a:ext cx="8335926" cy="3504309"/>
          </a:xfrm>
          <a:prstGeom prst="rect">
            <a:avLst/>
          </a:prstGeom>
        </p:spPr>
      </p:pic>
      <p:sp>
        <p:nvSpPr>
          <p:cNvPr id="7" name="TextBox 6">
            <a:extLst>
              <a:ext uri="{FF2B5EF4-FFF2-40B4-BE49-F238E27FC236}">
                <a16:creationId xmlns:a16="http://schemas.microsoft.com/office/drawing/2014/main" id="{4509167F-B128-4F29-8708-574507CE1A88}"/>
              </a:ext>
            </a:extLst>
          </p:cNvPr>
          <p:cNvSpPr txBox="1"/>
          <p:nvPr/>
        </p:nvSpPr>
        <p:spPr>
          <a:xfrm>
            <a:off x="734797" y="603253"/>
            <a:ext cx="7669618" cy="307777"/>
          </a:xfrm>
          <a:prstGeom prst="rect">
            <a:avLst/>
          </a:prstGeom>
          <a:noFill/>
        </p:spPr>
        <p:txBody>
          <a:bodyPr wrap="square" rtlCol="0">
            <a:spAutoFit/>
          </a:bodyPr>
          <a:lstStyle/>
          <a:p>
            <a:r>
              <a:rPr lang="en-IN" dirty="0"/>
              <a:t>This model gives brief abstractive summary of the text passage.  </a:t>
            </a:r>
          </a:p>
        </p:txBody>
      </p:sp>
    </p:spTree>
    <p:extLst>
      <p:ext uri="{BB962C8B-B14F-4D97-AF65-F5344CB8AC3E}">
        <p14:creationId xmlns:p14="http://schemas.microsoft.com/office/powerpoint/2010/main" val="609082134"/>
      </p:ext>
    </p:extLst>
  </p:cSld>
  <p:clrMapOvr>
    <a:masterClrMapping/>
  </p:clrMapOvr>
  <p:transition>
    <p:fade thruBlk="1"/>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66401-4250-4BEA-B5A9-552AF30DBBD7}"/>
              </a:ext>
            </a:extLst>
          </p:cNvPr>
          <p:cNvSpPr>
            <a:spLocks noGrp="1"/>
          </p:cNvSpPr>
          <p:nvPr>
            <p:ph type="title"/>
          </p:nvPr>
        </p:nvSpPr>
        <p:spPr>
          <a:xfrm>
            <a:off x="585942" y="375256"/>
            <a:ext cx="7433400" cy="396300"/>
          </a:xfrm>
        </p:spPr>
        <p:txBody>
          <a:bodyPr/>
          <a:lstStyle/>
          <a:p>
            <a:r>
              <a:rPr lang="en-IN" dirty="0"/>
              <a:t>Pegasus (Reddit-</a:t>
            </a:r>
            <a:r>
              <a:rPr lang="en-IN" dirty="0" err="1"/>
              <a:t>tifu</a:t>
            </a:r>
            <a:r>
              <a:rPr lang="en-IN" dirty="0"/>
              <a:t>)_Abstractive</a:t>
            </a:r>
          </a:p>
        </p:txBody>
      </p:sp>
      <p:pic>
        <p:nvPicPr>
          <p:cNvPr id="5" name="Picture 4">
            <a:extLst>
              <a:ext uri="{FF2B5EF4-FFF2-40B4-BE49-F238E27FC236}">
                <a16:creationId xmlns:a16="http://schemas.microsoft.com/office/drawing/2014/main" id="{05AB8B94-B71D-4018-B067-67C94DEC53D0}"/>
              </a:ext>
            </a:extLst>
          </p:cNvPr>
          <p:cNvPicPr>
            <a:picLocks noChangeAspect="1"/>
          </p:cNvPicPr>
          <p:nvPr/>
        </p:nvPicPr>
        <p:blipFill>
          <a:blip r:embed="rId2"/>
          <a:stretch>
            <a:fillRect/>
          </a:stretch>
        </p:blipFill>
        <p:spPr>
          <a:xfrm>
            <a:off x="255181" y="1284015"/>
            <a:ext cx="8647814" cy="3316338"/>
          </a:xfrm>
          <a:prstGeom prst="rect">
            <a:avLst/>
          </a:prstGeom>
        </p:spPr>
      </p:pic>
      <p:sp>
        <p:nvSpPr>
          <p:cNvPr id="7" name="TextBox 6">
            <a:extLst>
              <a:ext uri="{FF2B5EF4-FFF2-40B4-BE49-F238E27FC236}">
                <a16:creationId xmlns:a16="http://schemas.microsoft.com/office/drawing/2014/main" id="{1C4A23BB-C514-4084-AE56-675EA0FCD21E}"/>
              </a:ext>
            </a:extLst>
          </p:cNvPr>
          <p:cNvSpPr txBox="1"/>
          <p:nvPr/>
        </p:nvSpPr>
        <p:spPr>
          <a:xfrm>
            <a:off x="578854" y="873897"/>
            <a:ext cx="8324141" cy="307777"/>
          </a:xfrm>
          <a:prstGeom prst="rect">
            <a:avLst/>
          </a:prstGeom>
          <a:noFill/>
        </p:spPr>
        <p:txBody>
          <a:bodyPr wrap="square" rtlCol="0">
            <a:spAutoFit/>
          </a:bodyPr>
          <a:lstStyle/>
          <a:p>
            <a:r>
              <a:rPr lang="en-IN" dirty="0"/>
              <a:t>This model gives concise abstractive summary of the text passage. </a:t>
            </a:r>
          </a:p>
        </p:txBody>
      </p:sp>
    </p:spTree>
    <p:extLst>
      <p:ext uri="{BB962C8B-B14F-4D97-AF65-F5344CB8AC3E}">
        <p14:creationId xmlns:p14="http://schemas.microsoft.com/office/powerpoint/2010/main" val="1070745930"/>
      </p:ext>
    </p:extLst>
  </p:cSld>
  <p:clrMapOvr>
    <a:masterClrMapping/>
  </p:clrMapOvr>
  <p:transition>
    <p:fade thruBlk="1"/>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D3550-076C-453E-8B60-9C1DB11FE9E6}"/>
              </a:ext>
            </a:extLst>
          </p:cNvPr>
          <p:cNvSpPr>
            <a:spLocks noGrp="1"/>
          </p:cNvSpPr>
          <p:nvPr>
            <p:ph type="title"/>
          </p:nvPr>
        </p:nvSpPr>
        <p:spPr>
          <a:xfrm>
            <a:off x="737190" y="252370"/>
            <a:ext cx="8406809" cy="396300"/>
          </a:xfrm>
        </p:spPr>
        <p:txBody>
          <a:bodyPr/>
          <a:lstStyle/>
          <a:p>
            <a:r>
              <a:rPr lang="en-IN" dirty="0"/>
              <a:t>Gensim Approach - Extractive</a:t>
            </a:r>
          </a:p>
        </p:txBody>
      </p:sp>
      <p:sp>
        <p:nvSpPr>
          <p:cNvPr id="3" name="Text Placeholder 2">
            <a:extLst>
              <a:ext uri="{FF2B5EF4-FFF2-40B4-BE49-F238E27FC236}">
                <a16:creationId xmlns:a16="http://schemas.microsoft.com/office/drawing/2014/main" id="{00761114-EDCA-4C36-94F9-B1317D84CE3C}"/>
              </a:ext>
            </a:extLst>
          </p:cNvPr>
          <p:cNvSpPr>
            <a:spLocks noGrp="1"/>
          </p:cNvSpPr>
          <p:nvPr>
            <p:ph type="body" idx="1"/>
          </p:nvPr>
        </p:nvSpPr>
        <p:spPr/>
        <p:txBody>
          <a:bodyPr/>
          <a:lstStyle/>
          <a:p>
            <a:endParaRPr lang="en-IN" dirty="0"/>
          </a:p>
        </p:txBody>
      </p:sp>
      <p:pic>
        <p:nvPicPr>
          <p:cNvPr id="5" name="Picture 4">
            <a:extLst>
              <a:ext uri="{FF2B5EF4-FFF2-40B4-BE49-F238E27FC236}">
                <a16:creationId xmlns:a16="http://schemas.microsoft.com/office/drawing/2014/main" id="{83F56A83-8075-40C6-8C7F-28A2515F16A1}"/>
              </a:ext>
            </a:extLst>
          </p:cNvPr>
          <p:cNvPicPr>
            <a:picLocks noChangeAspect="1"/>
          </p:cNvPicPr>
          <p:nvPr/>
        </p:nvPicPr>
        <p:blipFill>
          <a:blip r:embed="rId2"/>
          <a:stretch>
            <a:fillRect/>
          </a:stretch>
        </p:blipFill>
        <p:spPr>
          <a:xfrm>
            <a:off x="531627" y="1034150"/>
            <a:ext cx="7953153" cy="3856980"/>
          </a:xfrm>
          <a:prstGeom prst="rect">
            <a:avLst/>
          </a:prstGeom>
        </p:spPr>
      </p:pic>
      <p:sp>
        <p:nvSpPr>
          <p:cNvPr id="6" name="TextBox 5">
            <a:extLst>
              <a:ext uri="{FF2B5EF4-FFF2-40B4-BE49-F238E27FC236}">
                <a16:creationId xmlns:a16="http://schemas.microsoft.com/office/drawing/2014/main" id="{AF49AB8A-11CE-4C65-B720-4D8114528204}"/>
              </a:ext>
            </a:extLst>
          </p:cNvPr>
          <p:cNvSpPr txBox="1"/>
          <p:nvPr/>
        </p:nvSpPr>
        <p:spPr>
          <a:xfrm>
            <a:off x="737191" y="726373"/>
            <a:ext cx="7747589" cy="307777"/>
          </a:xfrm>
          <a:prstGeom prst="rect">
            <a:avLst/>
          </a:prstGeom>
          <a:noFill/>
        </p:spPr>
        <p:txBody>
          <a:bodyPr wrap="square" rtlCol="0">
            <a:spAutoFit/>
          </a:bodyPr>
          <a:lstStyle/>
          <a:p>
            <a:r>
              <a:rPr lang="en-IN" dirty="0"/>
              <a:t>Extracts one or more important sentences and also can extract on the basis of keywords.</a:t>
            </a:r>
          </a:p>
        </p:txBody>
      </p:sp>
    </p:spTree>
    <p:extLst>
      <p:ext uri="{BB962C8B-B14F-4D97-AF65-F5344CB8AC3E}">
        <p14:creationId xmlns:p14="http://schemas.microsoft.com/office/powerpoint/2010/main" val="3803727265"/>
      </p:ext>
    </p:extLst>
  </p:cSld>
  <p:clrMapOvr>
    <a:masterClrMapping/>
  </p:clrMapOvr>
  <p:transition>
    <p:fade thruBlk="1"/>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329F3-6DC9-4857-9E28-B51BDFF7A045}"/>
              </a:ext>
            </a:extLst>
          </p:cNvPr>
          <p:cNvSpPr>
            <a:spLocks noGrp="1"/>
          </p:cNvSpPr>
          <p:nvPr>
            <p:ph type="title"/>
          </p:nvPr>
        </p:nvSpPr>
        <p:spPr>
          <a:xfrm>
            <a:off x="614296" y="135745"/>
            <a:ext cx="7433400" cy="396300"/>
          </a:xfrm>
        </p:spPr>
        <p:txBody>
          <a:bodyPr/>
          <a:lstStyle/>
          <a:p>
            <a:r>
              <a:rPr lang="en-IN" dirty="0"/>
              <a:t>Rulebased Model</a:t>
            </a:r>
          </a:p>
        </p:txBody>
      </p:sp>
      <p:pic>
        <p:nvPicPr>
          <p:cNvPr id="5" name="Picture 4">
            <a:extLst>
              <a:ext uri="{FF2B5EF4-FFF2-40B4-BE49-F238E27FC236}">
                <a16:creationId xmlns:a16="http://schemas.microsoft.com/office/drawing/2014/main" id="{5310DA41-F024-43F9-9DCB-E824F21EDCC3}"/>
              </a:ext>
            </a:extLst>
          </p:cNvPr>
          <p:cNvPicPr>
            <a:picLocks noChangeAspect="1"/>
          </p:cNvPicPr>
          <p:nvPr/>
        </p:nvPicPr>
        <p:blipFill>
          <a:blip r:embed="rId2"/>
          <a:stretch>
            <a:fillRect/>
          </a:stretch>
        </p:blipFill>
        <p:spPr>
          <a:xfrm>
            <a:off x="614296" y="801403"/>
            <a:ext cx="7849220" cy="4282746"/>
          </a:xfrm>
          <a:prstGeom prst="rect">
            <a:avLst/>
          </a:prstGeom>
        </p:spPr>
      </p:pic>
    </p:spTree>
    <p:extLst>
      <p:ext uri="{BB962C8B-B14F-4D97-AF65-F5344CB8AC3E}">
        <p14:creationId xmlns:p14="http://schemas.microsoft.com/office/powerpoint/2010/main" val="3856385188"/>
      </p:ext>
    </p:extLst>
  </p:cSld>
  <p:clrMapOvr>
    <a:masterClrMapping/>
  </p:clrMapOvr>
  <p:transition>
    <p:fade thruBlk="1"/>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D1DE5-63BC-44AB-9056-7EB1FCEF3F7C}"/>
              </a:ext>
            </a:extLst>
          </p:cNvPr>
          <p:cNvSpPr>
            <a:spLocks noGrp="1"/>
          </p:cNvSpPr>
          <p:nvPr>
            <p:ph type="title"/>
          </p:nvPr>
        </p:nvSpPr>
        <p:spPr>
          <a:xfrm>
            <a:off x="706445" y="297283"/>
            <a:ext cx="7433400" cy="396300"/>
          </a:xfrm>
        </p:spPr>
        <p:txBody>
          <a:bodyPr/>
          <a:lstStyle/>
          <a:p>
            <a:r>
              <a:rPr lang="en-IN" dirty="0"/>
              <a:t>Textrank Model</a:t>
            </a:r>
          </a:p>
        </p:txBody>
      </p:sp>
      <p:pic>
        <p:nvPicPr>
          <p:cNvPr id="5" name="Picture 4">
            <a:extLst>
              <a:ext uri="{FF2B5EF4-FFF2-40B4-BE49-F238E27FC236}">
                <a16:creationId xmlns:a16="http://schemas.microsoft.com/office/drawing/2014/main" id="{FD43F985-D3A8-4DB8-BE27-40751B7C81DB}"/>
              </a:ext>
            </a:extLst>
          </p:cNvPr>
          <p:cNvPicPr>
            <a:picLocks noChangeAspect="1"/>
          </p:cNvPicPr>
          <p:nvPr/>
        </p:nvPicPr>
        <p:blipFill>
          <a:blip r:embed="rId2"/>
          <a:stretch>
            <a:fillRect/>
          </a:stretch>
        </p:blipFill>
        <p:spPr>
          <a:xfrm>
            <a:off x="347330" y="829340"/>
            <a:ext cx="8569842" cy="2672317"/>
          </a:xfrm>
          <a:prstGeom prst="rect">
            <a:avLst/>
          </a:prstGeom>
        </p:spPr>
      </p:pic>
      <p:pic>
        <p:nvPicPr>
          <p:cNvPr id="7" name="Picture 6">
            <a:extLst>
              <a:ext uri="{FF2B5EF4-FFF2-40B4-BE49-F238E27FC236}">
                <a16:creationId xmlns:a16="http://schemas.microsoft.com/office/drawing/2014/main" id="{227292E6-E0A4-4C98-8122-4D6AF212022B}"/>
              </a:ext>
            </a:extLst>
          </p:cNvPr>
          <p:cNvPicPr>
            <a:picLocks noChangeAspect="1"/>
          </p:cNvPicPr>
          <p:nvPr/>
        </p:nvPicPr>
        <p:blipFill>
          <a:blip r:embed="rId3"/>
          <a:stretch>
            <a:fillRect/>
          </a:stretch>
        </p:blipFill>
        <p:spPr>
          <a:xfrm>
            <a:off x="347330" y="3585396"/>
            <a:ext cx="8711610" cy="1149637"/>
          </a:xfrm>
          <a:prstGeom prst="rect">
            <a:avLst/>
          </a:prstGeom>
        </p:spPr>
      </p:pic>
    </p:spTree>
    <p:extLst>
      <p:ext uri="{BB962C8B-B14F-4D97-AF65-F5344CB8AC3E}">
        <p14:creationId xmlns:p14="http://schemas.microsoft.com/office/powerpoint/2010/main" val="3020848436"/>
      </p:ext>
    </p:extLst>
  </p:cSld>
  <p:clrMapOvr>
    <a:masterClrMapping/>
  </p:clrMapOvr>
  <p:transition>
    <p:fade thruBlk="1"/>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8106C-ECE2-44D2-BC3A-14EED7409C32}"/>
              </a:ext>
            </a:extLst>
          </p:cNvPr>
          <p:cNvSpPr>
            <a:spLocks noGrp="1"/>
          </p:cNvSpPr>
          <p:nvPr>
            <p:ph type="title"/>
          </p:nvPr>
        </p:nvSpPr>
        <p:spPr>
          <a:xfrm>
            <a:off x="741886" y="206953"/>
            <a:ext cx="7433400" cy="396300"/>
          </a:xfrm>
        </p:spPr>
        <p:txBody>
          <a:bodyPr/>
          <a:lstStyle/>
          <a:p>
            <a:r>
              <a:rPr lang="en-IN" dirty="0"/>
              <a:t>Comparison of outputs</a:t>
            </a:r>
          </a:p>
        </p:txBody>
      </p:sp>
      <p:graphicFrame>
        <p:nvGraphicFramePr>
          <p:cNvPr id="4" name="Table 4">
            <a:extLst>
              <a:ext uri="{FF2B5EF4-FFF2-40B4-BE49-F238E27FC236}">
                <a16:creationId xmlns:a16="http://schemas.microsoft.com/office/drawing/2014/main" id="{79C3E905-B84F-4629-99D4-D04A65FCEE04}"/>
              </a:ext>
            </a:extLst>
          </p:cNvPr>
          <p:cNvGraphicFramePr>
            <a:graphicFrameLocks noGrp="1"/>
          </p:cNvGraphicFramePr>
          <p:nvPr>
            <p:extLst>
              <p:ext uri="{D42A27DB-BD31-4B8C-83A1-F6EECF244321}">
                <p14:modId xmlns:p14="http://schemas.microsoft.com/office/powerpoint/2010/main" val="3655550004"/>
              </p:ext>
            </p:extLst>
          </p:nvPr>
        </p:nvGraphicFramePr>
        <p:xfrm>
          <a:off x="661567" y="1137178"/>
          <a:ext cx="7594038" cy="3799369"/>
        </p:xfrm>
        <a:graphic>
          <a:graphicData uri="http://schemas.openxmlformats.org/drawingml/2006/table">
            <a:tbl>
              <a:tblPr firstRow="1" bandRow="1">
                <a:tableStyleId>{F79CB53D-A150-4DF6-8332-AA588B84B08C}</a:tableStyleId>
              </a:tblPr>
              <a:tblGrid>
                <a:gridCol w="2531346">
                  <a:extLst>
                    <a:ext uri="{9D8B030D-6E8A-4147-A177-3AD203B41FA5}">
                      <a16:colId xmlns:a16="http://schemas.microsoft.com/office/drawing/2014/main" val="401693017"/>
                    </a:ext>
                  </a:extLst>
                </a:gridCol>
                <a:gridCol w="2531346">
                  <a:extLst>
                    <a:ext uri="{9D8B030D-6E8A-4147-A177-3AD203B41FA5}">
                      <a16:colId xmlns:a16="http://schemas.microsoft.com/office/drawing/2014/main" val="3969913540"/>
                    </a:ext>
                  </a:extLst>
                </a:gridCol>
                <a:gridCol w="2531346">
                  <a:extLst>
                    <a:ext uri="{9D8B030D-6E8A-4147-A177-3AD203B41FA5}">
                      <a16:colId xmlns:a16="http://schemas.microsoft.com/office/drawing/2014/main" val="1290043449"/>
                    </a:ext>
                  </a:extLst>
                </a:gridCol>
              </a:tblGrid>
              <a:tr h="542767">
                <a:tc>
                  <a:txBody>
                    <a:bodyPr/>
                    <a:lstStyle/>
                    <a:p>
                      <a:r>
                        <a:rPr lang="en-IN" dirty="0"/>
                        <a:t>Models</a:t>
                      </a:r>
                    </a:p>
                  </a:txBody>
                  <a:tcPr/>
                </a:tc>
                <a:tc>
                  <a:txBody>
                    <a:bodyPr/>
                    <a:lstStyle/>
                    <a:p>
                      <a:r>
                        <a:rPr lang="en-IN" dirty="0"/>
                        <a:t>Method</a:t>
                      </a:r>
                    </a:p>
                  </a:txBody>
                  <a:tcPr/>
                </a:tc>
                <a:tc>
                  <a:txBody>
                    <a:bodyPr/>
                    <a:lstStyle/>
                    <a:p>
                      <a:r>
                        <a:rPr lang="en-IN" dirty="0"/>
                        <a:t>Output(word count)</a:t>
                      </a:r>
                    </a:p>
                  </a:txBody>
                  <a:tcPr/>
                </a:tc>
                <a:extLst>
                  <a:ext uri="{0D108BD9-81ED-4DB2-BD59-A6C34878D82A}">
                    <a16:rowId xmlns:a16="http://schemas.microsoft.com/office/drawing/2014/main" val="1168678458"/>
                  </a:ext>
                </a:extLst>
              </a:tr>
              <a:tr h="542767">
                <a:tc>
                  <a:txBody>
                    <a:bodyPr/>
                    <a:lstStyle/>
                    <a:p>
                      <a:r>
                        <a:rPr lang="en-IN" dirty="0"/>
                        <a:t>Pegasus (xsum)</a:t>
                      </a:r>
                    </a:p>
                  </a:txBody>
                  <a:tcPr/>
                </a:tc>
                <a:tc>
                  <a:txBody>
                    <a:bodyPr/>
                    <a:lstStyle/>
                    <a:p>
                      <a:r>
                        <a:rPr lang="en-IN" dirty="0"/>
                        <a:t>Abstractive</a:t>
                      </a:r>
                    </a:p>
                  </a:txBody>
                  <a:tcPr/>
                </a:tc>
                <a:tc>
                  <a:txBody>
                    <a:bodyPr/>
                    <a:lstStyle/>
                    <a:p>
                      <a:r>
                        <a:rPr lang="en-IN" dirty="0"/>
                        <a:t>96</a:t>
                      </a:r>
                    </a:p>
                  </a:txBody>
                  <a:tcPr/>
                </a:tc>
                <a:extLst>
                  <a:ext uri="{0D108BD9-81ED-4DB2-BD59-A6C34878D82A}">
                    <a16:rowId xmlns:a16="http://schemas.microsoft.com/office/drawing/2014/main" val="1833317895"/>
                  </a:ext>
                </a:extLst>
              </a:tr>
              <a:tr h="542767">
                <a:tc>
                  <a:txBody>
                    <a:bodyPr/>
                    <a:lstStyle/>
                    <a:p>
                      <a:r>
                        <a:rPr lang="en-IN" dirty="0"/>
                        <a:t>Pegasus(Large)</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Extractive</a:t>
                      </a:r>
                    </a:p>
                    <a:p>
                      <a:endParaRPr lang="en-IN" dirty="0"/>
                    </a:p>
                  </a:txBody>
                  <a:tcPr/>
                </a:tc>
                <a:tc>
                  <a:txBody>
                    <a:bodyPr/>
                    <a:lstStyle/>
                    <a:p>
                      <a:r>
                        <a:rPr lang="en-IN" dirty="0"/>
                        <a:t>711</a:t>
                      </a:r>
                    </a:p>
                  </a:txBody>
                  <a:tcPr/>
                </a:tc>
                <a:extLst>
                  <a:ext uri="{0D108BD9-81ED-4DB2-BD59-A6C34878D82A}">
                    <a16:rowId xmlns:a16="http://schemas.microsoft.com/office/drawing/2014/main" val="228647120"/>
                  </a:ext>
                </a:extLst>
              </a:tr>
              <a:tr h="542767">
                <a:tc>
                  <a:txBody>
                    <a:bodyPr/>
                    <a:lstStyle/>
                    <a:p>
                      <a:r>
                        <a:rPr lang="en-IN" dirty="0"/>
                        <a:t>Pegasus(reddit-</a:t>
                      </a:r>
                      <a:r>
                        <a:rPr lang="en-IN" dirty="0" err="1"/>
                        <a:t>tifu</a:t>
                      </a:r>
                      <a:r>
                        <a:rPr lang="en-IN" dirty="0"/>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Abstractive</a:t>
                      </a:r>
                    </a:p>
                    <a:p>
                      <a:endParaRPr lang="en-IN" dirty="0"/>
                    </a:p>
                  </a:txBody>
                  <a:tcPr/>
                </a:tc>
                <a:tc>
                  <a:txBody>
                    <a:bodyPr/>
                    <a:lstStyle/>
                    <a:p>
                      <a:r>
                        <a:rPr lang="en-IN" dirty="0"/>
                        <a:t>174</a:t>
                      </a:r>
                    </a:p>
                  </a:txBody>
                  <a:tcPr/>
                </a:tc>
                <a:extLst>
                  <a:ext uri="{0D108BD9-81ED-4DB2-BD59-A6C34878D82A}">
                    <a16:rowId xmlns:a16="http://schemas.microsoft.com/office/drawing/2014/main" val="4127901592"/>
                  </a:ext>
                </a:extLst>
              </a:tr>
              <a:tr h="542767">
                <a:tc>
                  <a:txBody>
                    <a:bodyPr/>
                    <a:lstStyle/>
                    <a:p>
                      <a:r>
                        <a:rPr lang="en-IN" dirty="0"/>
                        <a:t>Gensim</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Extractive</a:t>
                      </a:r>
                    </a:p>
                    <a:p>
                      <a:endParaRPr lang="en-IN" dirty="0"/>
                    </a:p>
                  </a:txBody>
                  <a:tcPr/>
                </a:tc>
                <a:tc>
                  <a:txBody>
                    <a:bodyPr/>
                    <a:lstStyle/>
                    <a:p>
                      <a:r>
                        <a:rPr lang="en-IN" dirty="0"/>
                        <a:t>Ratio : 0.2=1545</a:t>
                      </a:r>
                    </a:p>
                    <a:p>
                      <a:r>
                        <a:rPr lang="en-IN" dirty="0"/>
                        <a:t>0.3=2298</a:t>
                      </a:r>
                    </a:p>
                  </a:txBody>
                  <a:tcPr/>
                </a:tc>
                <a:extLst>
                  <a:ext uri="{0D108BD9-81ED-4DB2-BD59-A6C34878D82A}">
                    <a16:rowId xmlns:a16="http://schemas.microsoft.com/office/drawing/2014/main" val="3498409005"/>
                  </a:ext>
                </a:extLst>
              </a:tr>
              <a:tr h="542767">
                <a:tc>
                  <a:txBody>
                    <a:bodyPr/>
                    <a:lstStyle/>
                    <a:p>
                      <a:r>
                        <a:rPr lang="en-IN" dirty="0"/>
                        <a:t>Rule Based</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Extractive</a:t>
                      </a:r>
                    </a:p>
                    <a:p>
                      <a:endParaRPr lang="en-IN" dirty="0"/>
                    </a:p>
                  </a:txBody>
                  <a:tcPr/>
                </a:tc>
                <a:tc>
                  <a:txBody>
                    <a:bodyPr/>
                    <a:lstStyle/>
                    <a:p>
                      <a:r>
                        <a:rPr lang="en-IN" dirty="0"/>
                        <a:t>Depends on sentences</a:t>
                      </a:r>
                    </a:p>
                  </a:txBody>
                  <a:tcPr/>
                </a:tc>
                <a:extLst>
                  <a:ext uri="{0D108BD9-81ED-4DB2-BD59-A6C34878D82A}">
                    <a16:rowId xmlns:a16="http://schemas.microsoft.com/office/drawing/2014/main" val="266858737"/>
                  </a:ext>
                </a:extLst>
              </a:tr>
              <a:tr h="542767">
                <a:tc>
                  <a:txBody>
                    <a:bodyPr/>
                    <a:lstStyle/>
                    <a:p>
                      <a:r>
                        <a:rPr lang="en-IN" dirty="0"/>
                        <a:t>Text Rank</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Extractive</a:t>
                      </a:r>
                    </a:p>
                    <a:p>
                      <a:endParaRPr lang="en-IN" dirty="0"/>
                    </a:p>
                  </a:txBody>
                  <a:tcPr/>
                </a:tc>
                <a:tc>
                  <a:txBody>
                    <a:bodyPr/>
                    <a:lstStyle/>
                    <a:p>
                      <a:r>
                        <a:rPr lang="en-IN" dirty="0"/>
                        <a:t>Input Top-3= 490</a:t>
                      </a:r>
                    </a:p>
                  </a:txBody>
                  <a:tcPr/>
                </a:tc>
                <a:extLst>
                  <a:ext uri="{0D108BD9-81ED-4DB2-BD59-A6C34878D82A}">
                    <a16:rowId xmlns:a16="http://schemas.microsoft.com/office/drawing/2014/main" val="3825061095"/>
                  </a:ext>
                </a:extLst>
              </a:tr>
            </a:tbl>
          </a:graphicData>
        </a:graphic>
      </p:graphicFrame>
      <p:sp>
        <p:nvSpPr>
          <p:cNvPr id="6" name="TextBox 5">
            <a:extLst>
              <a:ext uri="{FF2B5EF4-FFF2-40B4-BE49-F238E27FC236}">
                <a16:creationId xmlns:a16="http://schemas.microsoft.com/office/drawing/2014/main" id="{2ABDAB0B-0994-43B8-9D4A-A85F65775894}"/>
              </a:ext>
            </a:extLst>
          </p:cNvPr>
          <p:cNvSpPr txBox="1"/>
          <p:nvPr/>
        </p:nvSpPr>
        <p:spPr>
          <a:xfrm>
            <a:off x="1261730" y="603253"/>
            <a:ext cx="3799367" cy="307777"/>
          </a:xfrm>
          <a:prstGeom prst="rect">
            <a:avLst/>
          </a:prstGeom>
          <a:noFill/>
        </p:spPr>
        <p:txBody>
          <a:bodyPr wrap="square" rtlCol="0">
            <a:spAutoFit/>
          </a:bodyPr>
          <a:lstStyle/>
          <a:p>
            <a:r>
              <a:rPr lang="en-IN" dirty="0"/>
              <a:t>Standard input text length : 5940 </a:t>
            </a:r>
          </a:p>
        </p:txBody>
      </p:sp>
    </p:spTree>
    <p:extLst>
      <p:ext uri="{BB962C8B-B14F-4D97-AF65-F5344CB8AC3E}">
        <p14:creationId xmlns:p14="http://schemas.microsoft.com/office/powerpoint/2010/main" val="2520416036"/>
      </p:ext>
    </p:extLst>
  </p:cSld>
  <p:clrMapOvr>
    <a:masterClrMapping/>
  </p:clrMapOvr>
  <p:transition>
    <p:fade thruBlk="1"/>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47FBBE-DC4D-4ACA-BCB8-717407C3E8A0}"/>
              </a:ext>
            </a:extLst>
          </p:cNvPr>
          <p:cNvSpPr>
            <a:spLocks noGrp="1"/>
          </p:cNvSpPr>
          <p:nvPr>
            <p:ph type="title"/>
          </p:nvPr>
        </p:nvSpPr>
        <p:spPr>
          <a:xfrm>
            <a:off x="678091" y="311460"/>
            <a:ext cx="7433400" cy="396300"/>
          </a:xfrm>
        </p:spPr>
        <p:txBody>
          <a:bodyPr/>
          <a:lstStyle/>
          <a:p>
            <a:r>
              <a:rPr lang="en-IN" dirty="0"/>
              <a:t>Pre-Processing</a:t>
            </a:r>
          </a:p>
        </p:txBody>
      </p:sp>
      <p:sp>
        <p:nvSpPr>
          <p:cNvPr id="3" name="Text Placeholder 2">
            <a:extLst>
              <a:ext uri="{FF2B5EF4-FFF2-40B4-BE49-F238E27FC236}">
                <a16:creationId xmlns:a16="http://schemas.microsoft.com/office/drawing/2014/main" id="{1EDC583E-2CEA-4BDD-9CE0-4812175CA4D7}"/>
              </a:ext>
            </a:extLst>
          </p:cNvPr>
          <p:cNvSpPr>
            <a:spLocks noGrp="1"/>
          </p:cNvSpPr>
          <p:nvPr>
            <p:ph type="body" idx="1"/>
          </p:nvPr>
        </p:nvSpPr>
        <p:spPr>
          <a:xfrm>
            <a:off x="678091" y="1130663"/>
            <a:ext cx="7433400" cy="3595051"/>
          </a:xfrm>
        </p:spPr>
        <p:txBody>
          <a:bodyPr/>
          <a:lstStyle/>
          <a:p>
            <a:r>
              <a:rPr lang="en-IN" sz="2000" dirty="0"/>
              <a:t>Stopwords Removal</a:t>
            </a:r>
          </a:p>
          <a:p>
            <a:r>
              <a:rPr lang="en-IN" sz="2000" dirty="0"/>
              <a:t>Contraction mapping</a:t>
            </a:r>
          </a:p>
          <a:p>
            <a:r>
              <a:rPr lang="en-IN" sz="2000" dirty="0"/>
              <a:t>Text Cleaning</a:t>
            </a:r>
          </a:p>
          <a:p>
            <a:pPr lvl="1"/>
            <a:r>
              <a:rPr lang="en-IN" sz="2000" dirty="0"/>
              <a:t>Remove ‘s</a:t>
            </a:r>
          </a:p>
          <a:p>
            <a:pPr lvl="1"/>
            <a:r>
              <a:rPr lang="en-IN" sz="2000" dirty="0"/>
              <a:t>Remove “”</a:t>
            </a:r>
          </a:p>
          <a:p>
            <a:pPr lvl="1"/>
            <a:r>
              <a:rPr lang="en-IN" sz="2000" dirty="0"/>
              <a:t>Remove (Text-Between)</a:t>
            </a:r>
          </a:p>
          <a:p>
            <a:r>
              <a:rPr lang="en-IN" sz="2000" dirty="0"/>
              <a:t>Tokenization</a:t>
            </a:r>
          </a:p>
          <a:p>
            <a:pPr lvl="1"/>
            <a:r>
              <a:rPr lang="en-IN" sz="2000" dirty="0"/>
              <a:t>Sentence Tokenization</a:t>
            </a:r>
          </a:p>
          <a:p>
            <a:pPr lvl="1"/>
            <a:r>
              <a:rPr lang="en-IN" sz="2000" dirty="0"/>
              <a:t>Word Tokenization</a:t>
            </a:r>
          </a:p>
        </p:txBody>
      </p:sp>
    </p:spTree>
    <p:extLst>
      <p:ext uri="{BB962C8B-B14F-4D97-AF65-F5344CB8AC3E}">
        <p14:creationId xmlns:p14="http://schemas.microsoft.com/office/powerpoint/2010/main" val="842513011"/>
      </p:ext>
    </p:extLst>
  </p:cSld>
  <p:clrMapOvr>
    <a:masterClrMapping/>
  </p:clrMapOvr>
  <p:transition>
    <p:fade thruBlk="1"/>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9"/>
          <p:cNvSpPr txBox="1">
            <a:spLocks noGrp="1"/>
          </p:cNvSpPr>
          <p:nvPr>
            <p:ph type="ctrTitle"/>
          </p:nvPr>
        </p:nvSpPr>
        <p:spPr>
          <a:xfrm>
            <a:off x="350873" y="0"/>
            <a:ext cx="8399700" cy="6168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SzPts val="6000"/>
              <a:buNone/>
            </a:pPr>
            <a:br>
              <a:rPr lang="en" sz="2800" dirty="0">
                <a:latin typeface="Times New Roman"/>
                <a:ea typeface="Times New Roman"/>
                <a:cs typeface="Times New Roman"/>
                <a:sym typeface="Times New Roman"/>
              </a:rPr>
            </a:br>
            <a:r>
              <a:rPr lang="en" sz="2800" dirty="0">
                <a:latin typeface="Times New Roman"/>
                <a:ea typeface="Times New Roman"/>
                <a:cs typeface="Times New Roman"/>
                <a:sym typeface="Times New Roman"/>
              </a:rPr>
              <a:t>REFERENCES</a:t>
            </a:r>
            <a:endParaRPr dirty="0"/>
          </a:p>
        </p:txBody>
      </p:sp>
      <p:sp>
        <p:nvSpPr>
          <p:cNvPr id="191" name="Google Shape;191;p19"/>
          <p:cNvSpPr txBox="1"/>
          <p:nvPr/>
        </p:nvSpPr>
        <p:spPr>
          <a:xfrm>
            <a:off x="4114800" y="2115879"/>
            <a:ext cx="914400" cy="9144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 name="Google Shape;192;p19"/>
          <p:cNvSpPr txBox="1"/>
          <p:nvPr/>
        </p:nvSpPr>
        <p:spPr>
          <a:xfrm>
            <a:off x="350875" y="956925"/>
            <a:ext cx="8399700" cy="30780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400"/>
              <a:buFont typeface="Arial"/>
              <a:buNone/>
            </a:pPr>
            <a:endParaRPr>
              <a:latin typeface="Times New Roman"/>
              <a:ea typeface="Times New Roman"/>
              <a:cs typeface="Times New Roman"/>
              <a:sym typeface="Times New Roman"/>
            </a:endParaRPr>
          </a:p>
        </p:txBody>
      </p:sp>
      <p:sp>
        <p:nvSpPr>
          <p:cNvPr id="193" name="Google Shape;193;p19"/>
          <p:cNvSpPr txBox="1"/>
          <p:nvPr/>
        </p:nvSpPr>
        <p:spPr>
          <a:xfrm>
            <a:off x="8638800" y="4621150"/>
            <a:ext cx="442500" cy="3849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300"/>
              <a:buFont typeface="Arial"/>
              <a:buNone/>
            </a:pPr>
            <a:r>
              <a:rPr lang="en" sz="1300" b="0" i="0" u="none" strike="noStrike" cap="none">
                <a:solidFill>
                  <a:schemeClr val="dk2"/>
                </a:solidFill>
                <a:latin typeface="Inria Sans Light"/>
                <a:ea typeface="Inria Sans Light"/>
                <a:cs typeface="Inria Sans Light"/>
                <a:sym typeface="Inria Sans Light"/>
              </a:rPr>
              <a:t>1</a:t>
            </a:r>
            <a:r>
              <a:rPr lang="en" sz="1300">
                <a:solidFill>
                  <a:schemeClr val="dk2"/>
                </a:solidFill>
                <a:latin typeface="Inria Sans Light"/>
                <a:ea typeface="Inria Sans Light"/>
                <a:cs typeface="Inria Sans Light"/>
                <a:sym typeface="Inria Sans Light"/>
              </a:rPr>
              <a:t>6</a:t>
            </a:r>
            <a:endParaRPr sz="1300" b="0" i="0" u="none" strike="noStrike" cap="none">
              <a:solidFill>
                <a:schemeClr val="dk2"/>
              </a:solidFill>
              <a:latin typeface="Inria Sans Light"/>
              <a:ea typeface="Inria Sans Light"/>
              <a:cs typeface="Inria Sans Light"/>
              <a:sym typeface="Inria Sans Light"/>
            </a:endParaRPr>
          </a:p>
        </p:txBody>
      </p:sp>
      <p:sp>
        <p:nvSpPr>
          <p:cNvPr id="194" name="Google Shape;194;p19"/>
          <p:cNvSpPr txBox="1"/>
          <p:nvPr/>
        </p:nvSpPr>
        <p:spPr>
          <a:xfrm>
            <a:off x="350875" y="853725"/>
            <a:ext cx="7968600" cy="3945000"/>
          </a:xfrm>
          <a:prstGeom prst="rect">
            <a:avLst/>
          </a:prstGeom>
          <a:noFill/>
          <a:ln>
            <a:noFill/>
          </a:ln>
        </p:spPr>
        <p:txBody>
          <a:bodyPr spcFirstLastPara="1" wrap="square" lIns="91425" tIns="91425" rIns="91425" bIns="91425" anchor="t" anchorCtr="0">
            <a:spAutoFit/>
          </a:bodyPr>
          <a:lstStyle/>
          <a:p>
            <a:pPr marL="457200" lvl="0" indent="-317500" algn="just" rtl="0">
              <a:lnSpc>
                <a:spcPct val="115000"/>
              </a:lnSpc>
              <a:spcBef>
                <a:spcPts val="0"/>
              </a:spcBef>
              <a:spcAft>
                <a:spcPts val="0"/>
              </a:spcAft>
              <a:buClr>
                <a:srgbClr val="292929"/>
              </a:buClr>
              <a:buSzPts val="1400"/>
              <a:buAutoNum type="arabicPeriod"/>
            </a:pPr>
            <a:r>
              <a:rPr lang="en" dirty="0">
                <a:solidFill>
                  <a:srgbClr val="292929"/>
                </a:solidFill>
              </a:rPr>
              <a:t>J.N.Madhuri,Ganesh Kumar.R “Extractive Text Summarization Using Sentence          Ranking,”Institute of Electrical and Electronics Engineers (IEEE),2019.</a:t>
            </a:r>
            <a:endParaRPr dirty="0">
              <a:solidFill>
                <a:srgbClr val="292929"/>
              </a:solidFill>
            </a:endParaRPr>
          </a:p>
          <a:p>
            <a:pPr marL="457200" lvl="0" indent="0" algn="just" rtl="0">
              <a:lnSpc>
                <a:spcPct val="115000"/>
              </a:lnSpc>
              <a:spcBef>
                <a:spcPts val="0"/>
              </a:spcBef>
              <a:spcAft>
                <a:spcPts val="0"/>
              </a:spcAft>
              <a:buNone/>
            </a:pPr>
            <a:endParaRPr dirty="0">
              <a:solidFill>
                <a:srgbClr val="292929"/>
              </a:solidFill>
            </a:endParaRPr>
          </a:p>
          <a:p>
            <a:pPr marL="457200" lvl="0" indent="-317500" algn="just" rtl="0">
              <a:spcBef>
                <a:spcPts val="0"/>
              </a:spcBef>
              <a:spcAft>
                <a:spcPts val="0"/>
              </a:spcAft>
              <a:buClr>
                <a:srgbClr val="292929"/>
              </a:buClr>
              <a:buSzPts val="1400"/>
              <a:buAutoNum type="arabicPeriod"/>
            </a:pPr>
            <a:r>
              <a:rPr lang="en" dirty="0">
                <a:solidFill>
                  <a:srgbClr val="292929"/>
                </a:solidFill>
              </a:rPr>
              <a:t>Siya Sadashiv Naik, Manisha Naik Gaonkar,” Extractive Text Summarization by Feature based sentence extraction using rule based,”IEEE International Conference On Recent Trends in Electronics Information &amp; Communication Technology (RTEICT),2017.</a:t>
            </a:r>
            <a:endParaRPr dirty="0">
              <a:solidFill>
                <a:srgbClr val="292929"/>
              </a:solidFill>
            </a:endParaRPr>
          </a:p>
          <a:p>
            <a:pPr marL="457200" lvl="0" indent="0" algn="just" rtl="0">
              <a:spcBef>
                <a:spcPts val="0"/>
              </a:spcBef>
              <a:spcAft>
                <a:spcPts val="0"/>
              </a:spcAft>
              <a:buNone/>
            </a:pPr>
            <a:endParaRPr dirty="0">
              <a:solidFill>
                <a:srgbClr val="292929"/>
              </a:solidFill>
            </a:endParaRPr>
          </a:p>
          <a:p>
            <a:pPr marL="457200" lvl="0" indent="-317500" algn="just" rtl="0">
              <a:spcBef>
                <a:spcPts val="0"/>
              </a:spcBef>
              <a:spcAft>
                <a:spcPts val="0"/>
              </a:spcAft>
              <a:buClr>
                <a:srgbClr val="292929"/>
              </a:buClr>
              <a:buSzPts val="1400"/>
              <a:buAutoNum type="arabicPeriod"/>
            </a:pPr>
            <a:r>
              <a:rPr lang="en" dirty="0">
                <a:solidFill>
                  <a:srgbClr val="292929"/>
                </a:solidFill>
              </a:rPr>
              <a:t>Aakanksha Sharaff, Amit Siddharth Khaire, Dimple Sharma,”Analyzing fuzzy based approach</a:t>
            </a:r>
            <a:r>
              <a:rPr lang="en" b="1" dirty="0">
                <a:solidFill>
                  <a:srgbClr val="292929"/>
                </a:solidFill>
              </a:rPr>
              <a:t> </a:t>
            </a:r>
            <a:r>
              <a:rPr lang="en" dirty="0">
                <a:solidFill>
                  <a:srgbClr val="292929"/>
                </a:solidFill>
              </a:rPr>
              <a:t>for extractive text summarization,”International Conference on Intelligent Computing and Control Systems (ICICCS 2019). </a:t>
            </a:r>
            <a:endParaRPr dirty="0">
              <a:solidFill>
                <a:srgbClr val="292929"/>
              </a:solidFill>
            </a:endParaRPr>
          </a:p>
          <a:p>
            <a:pPr marL="457200" lvl="0" indent="0" algn="just" rtl="0">
              <a:spcBef>
                <a:spcPts val="0"/>
              </a:spcBef>
              <a:spcAft>
                <a:spcPts val="0"/>
              </a:spcAft>
              <a:buNone/>
            </a:pPr>
            <a:endParaRPr dirty="0">
              <a:solidFill>
                <a:srgbClr val="292929"/>
              </a:solidFill>
            </a:endParaRPr>
          </a:p>
          <a:p>
            <a:pPr marL="457200" lvl="0" indent="-317500" algn="just" rtl="0">
              <a:spcBef>
                <a:spcPts val="0"/>
              </a:spcBef>
              <a:spcAft>
                <a:spcPts val="0"/>
              </a:spcAft>
              <a:buClr>
                <a:srgbClr val="292929"/>
              </a:buClr>
              <a:buSzPts val="1400"/>
              <a:buAutoNum type="arabicPeriod"/>
            </a:pPr>
            <a:r>
              <a:rPr lang="en" dirty="0">
                <a:solidFill>
                  <a:srgbClr val="292929"/>
                </a:solidFill>
              </a:rPr>
              <a:t>Kaiz Merchant, Yash Pande ,” NLP Based Latent Semantic Analysis for Legal Text Summarization,”IEEE,2018.</a:t>
            </a:r>
            <a:endParaRPr dirty="0">
              <a:solidFill>
                <a:srgbClr val="292929"/>
              </a:solidFill>
            </a:endParaRPr>
          </a:p>
          <a:p>
            <a:pPr marL="457200" lvl="0" indent="0" algn="just" rtl="0">
              <a:spcBef>
                <a:spcPts val="0"/>
              </a:spcBef>
              <a:spcAft>
                <a:spcPts val="0"/>
              </a:spcAft>
              <a:buNone/>
            </a:pPr>
            <a:endParaRPr dirty="0">
              <a:solidFill>
                <a:srgbClr val="292929"/>
              </a:solidFill>
            </a:endParaRPr>
          </a:p>
          <a:p>
            <a:pPr marL="457200" lvl="0" indent="-317500" algn="just" rtl="0">
              <a:spcBef>
                <a:spcPts val="0"/>
              </a:spcBef>
              <a:spcAft>
                <a:spcPts val="0"/>
              </a:spcAft>
              <a:buClr>
                <a:srgbClr val="292929"/>
              </a:buClr>
              <a:buSzPts val="1400"/>
              <a:buAutoNum type="arabicPeriod"/>
            </a:pPr>
            <a:r>
              <a:rPr lang="en" dirty="0">
                <a:solidFill>
                  <a:srgbClr val="292929"/>
                </a:solidFill>
              </a:rPr>
              <a:t>Abu Kaisar Mohammad Masum, Sheikh Abujar, Md Ashraful Islam Talukder, AKM Shahariar Azad Rabby, Syed Akhter Hossain,”</a:t>
            </a:r>
            <a:r>
              <a:rPr lang="en" i="1" dirty="0">
                <a:solidFill>
                  <a:srgbClr val="292929"/>
                </a:solidFill>
              </a:rPr>
              <a:t> Abstractive method of text summarization with sequence to sequence RNNs</a:t>
            </a:r>
            <a:r>
              <a:rPr lang="en" dirty="0">
                <a:solidFill>
                  <a:srgbClr val="292929"/>
                </a:solidFill>
              </a:rPr>
              <a:t>”,ICCCNT,2019.</a:t>
            </a:r>
            <a:endParaRPr dirty="0">
              <a:solidFill>
                <a:srgbClr val="292929"/>
              </a:solidFill>
            </a:endParaRPr>
          </a:p>
        </p:txBody>
      </p:sp>
    </p:spTree>
  </p:cSld>
  <p:clrMapOvr>
    <a:masterClrMapping/>
  </p:clrMapOvr>
  <p:transition>
    <p:fade thruBlk="1"/>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0"/>
          <p:cNvSpPr txBox="1">
            <a:spLocks noGrp="1"/>
          </p:cNvSpPr>
          <p:nvPr>
            <p:ph type="sldNum" idx="12"/>
          </p:nvPr>
        </p:nvSpPr>
        <p:spPr>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17</a:t>
            </a:r>
            <a:endParaRPr/>
          </a:p>
        </p:txBody>
      </p:sp>
      <p:sp>
        <p:nvSpPr>
          <p:cNvPr id="200" name="Google Shape;200;p20"/>
          <p:cNvSpPr txBox="1">
            <a:spLocks noGrp="1"/>
          </p:cNvSpPr>
          <p:nvPr>
            <p:ph type="ctrTitle" idx="4294967295"/>
          </p:nvPr>
        </p:nvSpPr>
        <p:spPr>
          <a:xfrm>
            <a:off x="0" y="2051050"/>
            <a:ext cx="5089525" cy="1041400"/>
          </a:xfrm>
          <a:prstGeom prst="rect">
            <a:avLst/>
          </a:prstGeom>
          <a:noFill/>
          <a:ln>
            <a:noFill/>
          </a:ln>
        </p:spPr>
        <p:txBody>
          <a:bodyPr spcFirstLastPara="1" wrap="square" lIns="0" tIns="0" rIns="0" bIns="0" anchor="b" anchorCtr="0">
            <a:noAutofit/>
          </a:bodyPr>
          <a:lstStyle/>
          <a:p>
            <a:pPr marL="0" marR="0" lvl="0" indent="0" algn="ctr" rtl="0">
              <a:lnSpc>
                <a:spcPct val="90000"/>
              </a:lnSpc>
              <a:spcBef>
                <a:spcPts val="0"/>
              </a:spcBef>
              <a:spcAft>
                <a:spcPts val="0"/>
              </a:spcAft>
              <a:buClr>
                <a:schemeClr val="dk2"/>
              </a:buClr>
              <a:buSzPts val="3200"/>
              <a:buFont typeface="Inria Serif"/>
              <a:buNone/>
            </a:pPr>
            <a:r>
              <a:rPr lang="en" sz="7200" b="1" i="0" u="none" strike="noStrike" cap="none" dirty="0">
                <a:solidFill>
                  <a:schemeClr val="dk2"/>
                </a:solidFill>
                <a:latin typeface="Times New Roman"/>
                <a:ea typeface="Times New Roman"/>
                <a:cs typeface="Times New Roman"/>
                <a:sym typeface="Times New Roman"/>
              </a:rPr>
              <a:t>Thank You</a:t>
            </a:r>
            <a:endParaRPr sz="7200" b="1" i="0" u="none" strike="noStrike" cap="none" dirty="0">
              <a:solidFill>
                <a:schemeClr val="dk2"/>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3"/>
          <p:cNvSpPr txBox="1">
            <a:spLocks noGrp="1"/>
          </p:cNvSpPr>
          <p:nvPr>
            <p:ph type="title"/>
          </p:nvPr>
        </p:nvSpPr>
        <p:spPr>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SzPts val="3200"/>
              <a:buNone/>
            </a:pPr>
            <a:r>
              <a:rPr lang="en" dirty="0">
                <a:solidFill>
                  <a:srgbClr val="31343C"/>
                </a:solidFill>
                <a:latin typeface="Times New Roman"/>
                <a:ea typeface="Times New Roman"/>
                <a:cs typeface="Times New Roman"/>
                <a:sym typeface="Times New Roman"/>
              </a:rPr>
              <a:t>Introduction</a:t>
            </a:r>
            <a:endParaRPr dirty="0">
              <a:solidFill>
                <a:srgbClr val="31343C"/>
              </a:solidFill>
              <a:latin typeface="Times New Roman"/>
              <a:ea typeface="Times New Roman"/>
              <a:cs typeface="Times New Roman"/>
              <a:sym typeface="Times New Roman"/>
            </a:endParaRPr>
          </a:p>
        </p:txBody>
      </p:sp>
      <p:sp>
        <p:nvSpPr>
          <p:cNvPr id="60" name="Google Shape;60;p3"/>
          <p:cNvSpPr txBox="1">
            <a:spLocks noGrp="1"/>
          </p:cNvSpPr>
          <p:nvPr>
            <p:ph type="body" idx="1"/>
          </p:nvPr>
        </p:nvSpPr>
        <p:spPr>
          <a:xfrm>
            <a:off x="467221" y="1555147"/>
            <a:ext cx="8209500" cy="3118500"/>
          </a:xfrm>
          <a:prstGeom prst="rect">
            <a:avLst/>
          </a:prstGeom>
          <a:noFill/>
          <a:ln>
            <a:noFill/>
          </a:ln>
        </p:spPr>
        <p:txBody>
          <a:bodyPr spcFirstLastPara="1" wrap="square" lIns="0" tIns="0" rIns="0" bIns="0" anchor="t" anchorCtr="0">
            <a:noAutofit/>
          </a:bodyPr>
          <a:lstStyle/>
          <a:p>
            <a:pPr marL="0" lvl="0" indent="0" algn="just" rtl="0">
              <a:lnSpc>
                <a:spcPct val="115000"/>
              </a:lnSpc>
              <a:spcBef>
                <a:spcPts val="0"/>
              </a:spcBef>
              <a:spcAft>
                <a:spcPts val="0"/>
              </a:spcAft>
              <a:buNone/>
            </a:pPr>
            <a:r>
              <a:rPr lang="en" sz="1800" dirty="0">
                <a:latin typeface="Times New Roman"/>
                <a:ea typeface="Times New Roman"/>
                <a:cs typeface="Times New Roman"/>
                <a:sym typeface="Times New Roman"/>
              </a:rPr>
              <a:t>When we generally open news sites, we do not read every news article. We typically glance at the short news summary and then read more details if interested. Similarly, when we read a long paragraph, we generally list down the important points or  important phrases in our minds, they are a form of short summaries of the passage. As we can see that summarization is an important aspect in our day to day lives, it saves our time and efforts. Now imagine what if these short summaries were generated automatically for you for the given texts. Reducing the number of  text or generating short summaries with a computer program that retains the most important points of the original text would be a great tool to come in handy. </a:t>
            </a:r>
            <a:endParaRPr sz="1800" dirty="0">
              <a:latin typeface="Times New Roman"/>
              <a:ea typeface="Times New Roman"/>
              <a:cs typeface="Times New Roman"/>
              <a:sym typeface="Times New Roman"/>
            </a:endParaRPr>
          </a:p>
          <a:p>
            <a:pPr marL="0" lvl="0" indent="0" algn="just" rtl="0">
              <a:lnSpc>
                <a:spcPct val="115000"/>
              </a:lnSpc>
              <a:spcBef>
                <a:spcPts val="0"/>
              </a:spcBef>
              <a:spcAft>
                <a:spcPts val="0"/>
              </a:spcAft>
              <a:buNone/>
            </a:pPr>
            <a:endParaRPr sz="1800" dirty="0">
              <a:latin typeface="Times New Roman"/>
              <a:ea typeface="Times New Roman"/>
              <a:cs typeface="Times New Roman"/>
              <a:sym typeface="Times New Roman"/>
            </a:endParaRPr>
          </a:p>
          <a:p>
            <a:pPr marL="0" lvl="0" indent="0" algn="just" rtl="0">
              <a:lnSpc>
                <a:spcPct val="115000"/>
              </a:lnSpc>
              <a:spcBef>
                <a:spcPts val="0"/>
              </a:spcBef>
              <a:spcAft>
                <a:spcPts val="0"/>
              </a:spcAft>
              <a:buNone/>
            </a:pPr>
            <a:endParaRPr sz="1800" dirty="0">
              <a:latin typeface="Times New Roman"/>
              <a:ea typeface="Times New Roman"/>
              <a:cs typeface="Times New Roman"/>
              <a:sym typeface="Times New Roman"/>
            </a:endParaRPr>
          </a:p>
          <a:p>
            <a:pPr marL="0" lvl="0" indent="0" algn="just" rtl="0">
              <a:lnSpc>
                <a:spcPct val="115000"/>
              </a:lnSpc>
              <a:spcBef>
                <a:spcPts val="0"/>
              </a:spcBef>
              <a:spcAft>
                <a:spcPts val="0"/>
              </a:spcAft>
              <a:buNone/>
            </a:pPr>
            <a:endParaRPr sz="1800" dirty="0">
              <a:latin typeface="Times New Roman"/>
              <a:ea typeface="Times New Roman"/>
              <a:cs typeface="Times New Roman"/>
              <a:sym typeface="Times New Roman"/>
            </a:endParaRPr>
          </a:p>
          <a:p>
            <a:pPr marL="0" lvl="0" indent="0" algn="just" rtl="0">
              <a:lnSpc>
                <a:spcPct val="115000"/>
              </a:lnSpc>
              <a:spcBef>
                <a:spcPts val="0"/>
              </a:spcBef>
              <a:spcAft>
                <a:spcPts val="0"/>
              </a:spcAft>
              <a:buNone/>
            </a:pPr>
            <a:endParaRPr sz="1800" dirty="0">
              <a:latin typeface="Times New Roman"/>
              <a:ea typeface="Times New Roman"/>
              <a:cs typeface="Times New Roman"/>
              <a:sym typeface="Times New Roman"/>
            </a:endParaRPr>
          </a:p>
          <a:p>
            <a:pPr marL="0" lvl="0" indent="0" algn="just" rtl="0">
              <a:lnSpc>
                <a:spcPct val="115000"/>
              </a:lnSpc>
              <a:spcBef>
                <a:spcPts val="0"/>
              </a:spcBef>
              <a:spcAft>
                <a:spcPts val="0"/>
              </a:spcAft>
              <a:buNone/>
            </a:pPr>
            <a:endParaRPr sz="1800" dirty="0">
              <a:latin typeface="Times New Roman"/>
              <a:ea typeface="Times New Roman"/>
              <a:cs typeface="Times New Roman"/>
              <a:sym typeface="Times New Roman"/>
            </a:endParaRPr>
          </a:p>
          <a:p>
            <a:pPr marL="457200" lvl="0" indent="-228600" algn="just" rtl="0">
              <a:lnSpc>
                <a:spcPct val="115000"/>
              </a:lnSpc>
              <a:spcBef>
                <a:spcPts val="0"/>
              </a:spcBef>
              <a:spcAft>
                <a:spcPts val="0"/>
              </a:spcAft>
              <a:buSzPts val="2000"/>
              <a:buNone/>
            </a:pPr>
            <a:endParaRPr sz="1800" dirty="0">
              <a:latin typeface="Times New Roman"/>
              <a:ea typeface="Times New Roman"/>
              <a:cs typeface="Times New Roman"/>
              <a:sym typeface="Times New Roman"/>
            </a:endParaRPr>
          </a:p>
          <a:p>
            <a:pPr marL="457200" lvl="0" indent="-228600" algn="just" rtl="0">
              <a:lnSpc>
                <a:spcPct val="115000"/>
              </a:lnSpc>
              <a:spcBef>
                <a:spcPts val="0"/>
              </a:spcBef>
              <a:spcAft>
                <a:spcPts val="0"/>
              </a:spcAft>
              <a:buSzPts val="2000"/>
              <a:buNone/>
            </a:pPr>
            <a:endParaRPr sz="1800" dirty="0">
              <a:latin typeface="Times New Roman"/>
              <a:ea typeface="Times New Roman"/>
              <a:cs typeface="Times New Roman"/>
              <a:sym typeface="Times New Roman"/>
            </a:endParaRPr>
          </a:p>
          <a:p>
            <a:pPr marL="457200" lvl="0" indent="-355600" algn="just" rtl="0">
              <a:lnSpc>
                <a:spcPct val="115000"/>
              </a:lnSpc>
              <a:spcBef>
                <a:spcPts val="0"/>
              </a:spcBef>
              <a:spcAft>
                <a:spcPts val="0"/>
              </a:spcAft>
              <a:buSzPts val="2000"/>
              <a:buChar char="◺"/>
            </a:pPr>
            <a:endParaRPr sz="1800" dirty="0">
              <a:latin typeface="Times New Roman"/>
              <a:ea typeface="Times New Roman"/>
              <a:cs typeface="Times New Roman"/>
              <a:sym typeface="Times New Roman"/>
            </a:endParaRPr>
          </a:p>
        </p:txBody>
      </p:sp>
      <p:sp>
        <p:nvSpPr>
          <p:cNvPr id="59" name="Google Shape;59;p3"/>
          <p:cNvSpPr txBox="1">
            <a:spLocks noGrp="1"/>
          </p:cNvSpPr>
          <p:nvPr>
            <p:ph type="sldNum" idx="12"/>
          </p:nvPr>
        </p:nvSpPr>
        <p:spPr>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3</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4"/>
          <p:cNvSpPr txBox="1">
            <a:spLocks noGrp="1"/>
          </p:cNvSpPr>
          <p:nvPr>
            <p:ph type="title"/>
          </p:nvPr>
        </p:nvSpPr>
        <p:spPr>
          <a:xfrm>
            <a:off x="855300" y="589980"/>
            <a:ext cx="7433400" cy="3963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SzPts val="3200"/>
              <a:buNone/>
            </a:pPr>
            <a:r>
              <a:rPr lang="en" dirty="0">
                <a:solidFill>
                  <a:srgbClr val="31343C"/>
                </a:solidFill>
                <a:latin typeface="Times New Roman"/>
                <a:ea typeface="Times New Roman"/>
                <a:cs typeface="Times New Roman"/>
                <a:sym typeface="Times New Roman"/>
              </a:rPr>
              <a:t>Motivation</a:t>
            </a:r>
            <a:endParaRPr dirty="0"/>
          </a:p>
        </p:txBody>
      </p:sp>
      <p:sp>
        <p:nvSpPr>
          <p:cNvPr id="66" name="Google Shape;66;p4"/>
          <p:cNvSpPr txBox="1">
            <a:spLocks noGrp="1"/>
          </p:cNvSpPr>
          <p:nvPr>
            <p:ph type="body" idx="1"/>
          </p:nvPr>
        </p:nvSpPr>
        <p:spPr>
          <a:xfrm>
            <a:off x="855300" y="1519620"/>
            <a:ext cx="7433400" cy="3033900"/>
          </a:xfrm>
          <a:prstGeom prst="rect">
            <a:avLst/>
          </a:prstGeom>
          <a:noFill/>
          <a:ln>
            <a:noFill/>
          </a:ln>
        </p:spPr>
        <p:txBody>
          <a:bodyPr spcFirstLastPara="1" wrap="square" lIns="0" tIns="0" rIns="0" bIns="0" anchor="t" anchorCtr="0">
            <a:noAutofit/>
          </a:bodyPr>
          <a:lstStyle/>
          <a:p>
            <a:pPr marL="457200" lvl="0" indent="-381000" algn="just" rtl="0">
              <a:lnSpc>
                <a:spcPct val="115000"/>
              </a:lnSpc>
              <a:spcBef>
                <a:spcPts val="0"/>
              </a:spcBef>
              <a:spcAft>
                <a:spcPts val="0"/>
              </a:spcAft>
              <a:buClr>
                <a:schemeClr val="dk1"/>
              </a:buClr>
              <a:buSzPts val="2400"/>
              <a:buFont typeface="Noto Sans Symbols"/>
              <a:buChar char="⮚"/>
            </a:pPr>
            <a:r>
              <a:rPr lang="en" sz="1800" dirty="0">
                <a:latin typeface="Times New Roman" panose="02020603050405020304" pitchFamily="18" charset="0"/>
                <a:ea typeface="Times New Roman"/>
                <a:cs typeface="Times New Roman" panose="02020603050405020304" pitchFamily="18" charset="0"/>
                <a:sym typeface="Times New Roman"/>
              </a:rPr>
              <a:t>In today’s world, time is precious and equivalent to money, so no one has the time to read long reports.</a:t>
            </a:r>
            <a:endParaRPr dirty="0">
              <a:latin typeface="Times New Roman" panose="02020603050405020304" pitchFamily="18" charset="0"/>
              <a:cs typeface="Times New Roman" panose="02020603050405020304" pitchFamily="18" charset="0"/>
            </a:endParaRPr>
          </a:p>
          <a:p>
            <a:pPr marL="457200" lvl="0" indent="-381000" algn="just" rtl="0">
              <a:lnSpc>
                <a:spcPct val="115000"/>
              </a:lnSpc>
              <a:spcBef>
                <a:spcPts val="0"/>
              </a:spcBef>
              <a:spcAft>
                <a:spcPts val="0"/>
              </a:spcAft>
              <a:buClr>
                <a:schemeClr val="dk1"/>
              </a:buClr>
              <a:buSzPts val="2400"/>
              <a:buFont typeface="Noto Sans Symbols"/>
              <a:buChar char="⮚"/>
            </a:pPr>
            <a:r>
              <a:rPr lang="en" sz="1800" dirty="0">
                <a:latin typeface="Times New Roman" panose="02020603050405020304" pitchFamily="18" charset="0"/>
                <a:ea typeface="Times New Roman"/>
                <a:cs typeface="Times New Roman" panose="02020603050405020304" pitchFamily="18" charset="0"/>
                <a:sym typeface="Times New Roman"/>
              </a:rPr>
              <a:t>Hence our summarizer helps us to save that precious time by creating  short summaries of long texts and chapters . </a:t>
            </a:r>
            <a:endParaRPr sz="1800" dirty="0">
              <a:latin typeface="Times New Roman" panose="02020603050405020304" pitchFamily="18" charset="0"/>
              <a:ea typeface="Times New Roman"/>
              <a:cs typeface="Times New Roman" panose="02020603050405020304" pitchFamily="18" charset="0"/>
              <a:sym typeface="Times New Roman"/>
            </a:endParaRPr>
          </a:p>
          <a:p>
            <a:pPr marL="457200" lvl="0" indent="-381000" algn="just" rtl="0">
              <a:lnSpc>
                <a:spcPct val="115000"/>
              </a:lnSpc>
              <a:spcBef>
                <a:spcPts val="0"/>
              </a:spcBef>
              <a:spcAft>
                <a:spcPts val="0"/>
              </a:spcAft>
              <a:buClr>
                <a:schemeClr val="dk1"/>
              </a:buClr>
              <a:buSzPts val="2400"/>
              <a:buFont typeface="Noto Sans Symbols"/>
              <a:buChar char="⮚"/>
            </a:pPr>
            <a:r>
              <a:rPr lang="en" sz="1800" dirty="0">
                <a:latin typeface="Times New Roman" panose="02020603050405020304" pitchFamily="18" charset="0"/>
                <a:ea typeface="Times New Roman"/>
                <a:cs typeface="Times New Roman" panose="02020603050405020304" pitchFamily="18" charset="0"/>
                <a:sym typeface="Times New Roman"/>
              </a:rPr>
              <a:t>Our project can summarize audios and text into short summaries in order to give brief ideas of the important topics.</a:t>
            </a:r>
            <a:endParaRPr dirty="0">
              <a:latin typeface="Times New Roman" panose="02020603050405020304" pitchFamily="18" charset="0"/>
              <a:cs typeface="Times New Roman" panose="02020603050405020304" pitchFamily="18" charset="0"/>
            </a:endParaRPr>
          </a:p>
        </p:txBody>
      </p:sp>
      <p:sp>
        <p:nvSpPr>
          <p:cNvPr id="67" name="Google Shape;67;p4"/>
          <p:cNvSpPr txBox="1">
            <a:spLocks noGrp="1"/>
          </p:cNvSpPr>
          <p:nvPr>
            <p:ph type="sldNum" idx="12"/>
          </p:nvPr>
        </p:nvSpPr>
        <p:spPr>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4</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5"/>
          <p:cNvSpPr txBox="1">
            <a:spLocks noGrp="1"/>
          </p:cNvSpPr>
          <p:nvPr>
            <p:ph type="title"/>
          </p:nvPr>
        </p:nvSpPr>
        <p:spPr>
          <a:xfrm>
            <a:off x="855300" y="744560"/>
            <a:ext cx="7433400" cy="3963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SzPts val="3200"/>
              <a:buNone/>
            </a:pPr>
            <a:r>
              <a:rPr lang="en" dirty="0">
                <a:solidFill>
                  <a:srgbClr val="31343C"/>
                </a:solidFill>
                <a:latin typeface="Times New Roman"/>
                <a:ea typeface="Times New Roman"/>
                <a:cs typeface="Times New Roman"/>
                <a:sym typeface="Times New Roman"/>
              </a:rPr>
              <a:t>Problem Statement</a:t>
            </a:r>
            <a:endParaRPr dirty="0"/>
          </a:p>
        </p:txBody>
      </p:sp>
      <p:sp>
        <p:nvSpPr>
          <p:cNvPr id="73" name="Google Shape;73;p5"/>
          <p:cNvSpPr txBox="1">
            <a:spLocks noGrp="1"/>
          </p:cNvSpPr>
          <p:nvPr>
            <p:ph type="body" idx="1"/>
          </p:nvPr>
        </p:nvSpPr>
        <p:spPr>
          <a:xfrm>
            <a:off x="855300" y="1513977"/>
            <a:ext cx="7433400" cy="3473100"/>
          </a:xfrm>
          <a:prstGeom prst="rect">
            <a:avLst/>
          </a:prstGeom>
          <a:noFill/>
          <a:ln>
            <a:noFill/>
          </a:ln>
        </p:spPr>
        <p:txBody>
          <a:bodyPr spcFirstLastPara="1" wrap="square" lIns="0" tIns="0" rIns="0" bIns="0" anchor="t" anchorCtr="0">
            <a:noAutofit/>
          </a:bodyPr>
          <a:lstStyle/>
          <a:p>
            <a:pPr marL="76200" lvl="0" indent="0" algn="just" rtl="0">
              <a:lnSpc>
                <a:spcPct val="115000"/>
              </a:lnSpc>
              <a:spcBef>
                <a:spcPts val="0"/>
              </a:spcBef>
              <a:spcAft>
                <a:spcPts val="0"/>
              </a:spcAft>
              <a:buSzPts val="2400"/>
              <a:buNone/>
            </a:pPr>
            <a:r>
              <a:rPr lang="en" sz="1800" dirty="0">
                <a:solidFill>
                  <a:srgbClr val="292929"/>
                </a:solidFill>
                <a:latin typeface="Times New Roman"/>
                <a:ea typeface="Times New Roman"/>
                <a:cs typeface="Times New Roman"/>
                <a:sym typeface="Times New Roman"/>
              </a:rPr>
              <a:t>Today, our world is parachuted by the gathering and dissemination of huge amount of data. With such a big amount of data circulating in the digital space, there is a need to develop machine learning algorithms that can automatically shorten longer texts and deliver accurate summaries that can fluently pass the intende</a:t>
            </a:r>
            <a:r>
              <a:rPr lang="en" sz="1800" dirty="0">
                <a:solidFill>
                  <a:srgbClr val="212328"/>
                </a:solidFill>
                <a:latin typeface="Times New Roman"/>
                <a:ea typeface="Times New Roman"/>
                <a:cs typeface="Times New Roman"/>
                <a:sym typeface="Times New Roman"/>
              </a:rPr>
              <a:t>d messages. So, an automated summary is an effective way to solve this problem. Hence, to produce summary without any human help while preserving the meaning of the original text document, we can use a ML model with  bi-directional RNN with LSTM in encoding and attention model in decoding layer by applying Sequence-To-Sequence model .</a:t>
            </a:r>
            <a:endParaRPr dirty="0"/>
          </a:p>
          <a:p>
            <a:pPr marL="76200" lvl="0" indent="0" algn="just" rtl="0">
              <a:lnSpc>
                <a:spcPct val="115000"/>
              </a:lnSpc>
              <a:spcBef>
                <a:spcPts val="0"/>
              </a:spcBef>
              <a:spcAft>
                <a:spcPts val="0"/>
              </a:spcAft>
              <a:buSzPts val="2400"/>
              <a:buNone/>
            </a:pPr>
            <a:endParaRPr dirty="0"/>
          </a:p>
        </p:txBody>
      </p:sp>
      <p:sp>
        <p:nvSpPr>
          <p:cNvPr id="74" name="Google Shape;74;p5"/>
          <p:cNvSpPr txBox="1">
            <a:spLocks noGrp="1"/>
          </p:cNvSpPr>
          <p:nvPr>
            <p:ph type="sldNum" idx="12"/>
          </p:nvPr>
        </p:nvSpPr>
        <p:spPr>
          <a:xfrm>
            <a:off x="8480584" y="4650791"/>
            <a:ext cx="548700" cy="3936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5</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6"/>
          <p:cNvSpPr txBox="1">
            <a:spLocks noGrp="1"/>
          </p:cNvSpPr>
          <p:nvPr>
            <p:ph type="ctrTitle"/>
          </p:nvPr>
        </p:nvSpPr>
        <p:spPr>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SzPts val="4800"/>
              <a:buNone/>
            </a:pPr>
            <a:r>
              <a:rPr lang="en" dirty="0">
                <a:latin typeface="Times New Roman"/>
                <a:ea typeface="Times New Roman"/>
                <a:cs typeface="Times New Roman"/>
                <a:sym typeface="Times New Roman"/>
              </a:rPr>
              <a:t>Literature Review</a:t>
            </a:r>
            <a:endParaRPr dirty="0">
              <a:latin typeface="Times New Roman"/>
              <a:ea typeface="Times New Roman"/>
              <a:cs typeface="Times New Roman"/>
              <a:sym typeface="Times New Roman"/>
            </a:endParaRPr>
          </a:p>
        </p:txBody>
      </p:sp>
      <p:sp>
        <p:nvSpPr>
          <p:cNvPr id="80" name="Google Shape;80;p6"/>
          <p:cNvSpPr txBox="1"/>
          <p:nvPr/>
        </p:nvSpPr>
        <p:spPr>
          <a:xfrm>
            <a:off x="8480584" y="4650791"/>
            <a:ext cx="548700" cy="3936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400"/>
              <a:buFont typeface="Arial"/>
              <a:buNone/>
            </a:pPr>
            <a:r>
              <a:rPr lang="en"/>
              <a:t>6</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7"/>
          <p:cNvSpPr txBox="1">
            <a:spLocks noGrp="1"/>
          </p:cNvSpPr>
          <p:nvPr>
            <p:ph type="sldNum" idx="4294967295"/>
          </p:nvPr>
        </p:nvSpPr>
        <p:spPr>
          <a:xfrm>
            <a:off x="8594725" y="4679950"/>
            <a:ext cx="549275" cy="3937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7</a:t>
            </a:r>
            <a:endParaRPr/>
          </a:p>
        </p:txBody>
      </p:sp>
      <p:sp>
        <p:nvSpPr>
          <p:cNvPr id="86" name="Google Shape;86;p7"/>
          <p:cNvSpPr/>
          <p:nvPr/>
        </p:nvSpPr>
        <p:spPr>
          <a:xfrm>
            <a:off x="0" y="215128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 name="Google Shape;87;p7"/>
          <p:cNvSpPr/>
          <p:nvPr/>
        </p:nvSpPr>
        <p:spPr>
          <a:xfrm>
            <a:off x="0" y="216531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8" name="Google Shape;88;p7"/>
          <p:cNvGrpSpPr/>
          <p:nvPr/>
        </p:nvGrpSpPr>
        <p:grpSpPr>
          <a:xfrm>
            <a:off x="1871399" y="1483661"/>
            <a:ext cx="473400" cy="473400"/>
            <a:chOff x="1786339" y="1703401"/>
            <a:chExt cx="473400" cy="473400"/>
          </a:xfrm>
        </p:grpSpPr>
        <p:sp>
          <p:nvSpPr>
            <p:cNvPr id="89" name="Google Shape;89;p7"/>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1343C"/>
                </a:solidFill>
                <a:latin typeface="Times New Roman"/>
                <a:ea typeface="Times New Roman"/>
                <a:cs typeface="Times New Roman"/>
                <a:sym typeface="Times New Roman"/>
              </a:endParaRPr>
            </a:p>
          </p:txBody>
        </p:sp>
        <p:sp>
          <p:nvSpPr>
            <p:cNvPr id="90" name="Google Shape;90;p7"/>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 sz="1050" b="0" i="0" u="none" strike="noStrike" cap="none" dirty="0">
                  <a:solidFill>
                    <a:srgbClr val="31343C"/>
                  </a:solidFill>
                  <a:latin typeface="Times New Roman"/>
                  <a:ea typeface="Times New Roman"/>
                  <a:cs typeface="Times New Roman"/>
                  <a:sym typeface="Times New Roman"/>
                </a:rPr>
                <a:t>1</a:t>
              </a:r>
              <a:endParaRPr sz="1050" b="0" i="0" u="none" strike="noStrike" cap="none" dirty="0">
                <a:solidFill>
                  <a:srgbClr val="31343C"/>
                </a:solidFill>
                <a:latin typeface="Times New Roman"/>
                <a:ea typeface="Times New Roman"/>
                <a:cs typeface="Times New Roman"/>
                <a:sym typeface="Times New Roman"/>
              </a:endParaRPr>
            </a:p>
          </p:txBody>
        </p:sp>
      </p:grpSp>
      <p:grpSp>
        <p:nvGrpSpPr>
          <p:cNvPr id="91" name="Google Shape;91;p7"/>
          <p:cNvGrpSpPr/>
          <p:nvPr/>
        </p:nvGrpSpPr>
        <p:grpSpPr>
          <a:xfrm>
            <a:off x="3899474" y="1483661"/>
            <a:ext cx="473400" cy="473400"/>
            <a:chOff x="3814414" y="1703401"/>
            <a:chExt cx="473400" cy="473400"/>
          </a:xfrm>
        </p:grpSpPr>
        <p:sp>
          <p:nvSpPr>
            <p:cNvPr id="92" name="Google Shape;92;p7"/>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1343C"/>
                </a:solidFill>
                <a:latin typeface="Times New Roman"/>
                <a:ea typeface="Times New Roman"/>
                <a:cs typeface="Times New Roman"/>
                <a:sym typeface="Times New Roman"/>
              </a:endParaRPr>
            </a:p>
          </p:txBody>
        </p:sp>
        <p:sp>
          <p:nvSpPr>
            <p:cNvPr id="93" name="Google Shape;93;p7"/>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 sz="1050" b="0" i="0" u="none" strike="noStrike" cap="none" dirty="0">
                  <a:solidFill>
                    <a:srgbClr val="31343C"/>
                  </a:solidFill>
                  <a:latin typeface="Times New Roman"/>
                  <a:ea typeface="Times New Roman"/>
                  <a:cs typeface="Times New Roman"/>
                  <a:sym typeface="Times New Roman"/>
                </a:rPr>
                <a:t>3</a:t>
              </a:r>
              <a:endParaRPr sz="1050" b="0" i="0" u="none" strike="noStrike" cap="none" dirty="0">
                <a:solidFill>
                  <a:srgbClr val="31343C"/>
                </a:solidFill>
                <a:latin typeface="Times New Roman"/>
                <a:ea typeface="Times New Roman"/>
                <a:cs typeface="Times New Roman"/>
                <a:sym typeface="Times New Roman"/>
              </a:endParaRPr>
            </a:p>
          </p:txBody>
        </p:sp>
      </p:grpSp>
      <p:grpSp>
        <p:nvGrpSpPr>
          <p:cNvPr id="94" name="Google Shape;94;p7"/>
          <p:cNvGrpSpPr/>
          <p:nvPr/>
        </p:nvGrpSpPr>
        <p:grpSpPr>
          <a:xfrm>
            <a:off x="5927549" y="1483661"/>
            <a:ext cx="473400" cy="473400"/>
            <a:chOff x="5842489" y="1703401"/>
            <a:chExt cx="473400" cy="473400"/>
          </a:xfrm>
        </p:grpSpPr>
        <p:sp>
          <p:nvSpPr>
            <p:cNvPr id="95" name="Google Shape;95;p7"/>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1343C"/>
                </a:solidFill>
                <a:latin typeface="Times New Roman"/>
                <a:ea typeface="Times New Roman"/>
                <a:cs typeface="Times New Roman"/>
                <a:sym typeface="Times New Roman"/>
              </a:endParaRPr>
            </a:p>
          </p:txBody>
        </p:sp>
        <p:sp>
          <p:nvSpPr>
            <p:cNvPr id="96" name="Google Shape;96;p7"/>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 sz="1050" b="0" i="0" u="none" strike="noStrike" cap="none" dirty="0">
                  <a:solidFill>
                    <a:srgbClr val="31343C"/>
                  </a:solidFill>
                  <a:latin typeface="Times New Roman"/>
                  <a:ea typeface="Times New Roman"/>
                  <a:cs typeface="Times New Roman"/>
                  <a:sym typeface="Times New Roman"/>
                </a:rPr>
                <a:t>5</a:t>
              </a:r>
              <a:endParaRPr sz="1050" b="0" i="0" u="none" strike="noStrike" cap="none" dirty="0">
                <a:solidFill>
                  <a:srgbClr val="31343C"/>
                </a:solidFill>
                <a:latin typeface="Times New Roman"/>
                <a:ea typeface="Times New Roman"/>
                <a:cs typeface="Times New Roman"/>
                <a:sym typeface="Times New Roman"/>
              </a:endParaRPr>
            </a:p>
          </p:txBody>
        </p:sp>
      </p:grpSp>
      <p:grpSp>
        <p:nvGrpSpPr>
          <p:cNvPr id="97" name="Google Shape;97;p7"/>
          <p:cNvGrpSpPr/>
          <p:nvPr/>
        </p:nvGrpSpPr>
        <p:grpSpPr>
          <a:xfrm>
            <a:off x="4937799" y="3356560"/>
            <a:ext cx="473400" cy="473400"/>
            <a:chOff x="4852739" y="3576300"/>
            <a:chExt cx="473400" cy="473400"/>
          </a:xfrm>
        </p:grpSpPr>
        <p:sp>
          <p:nvSpPr>
            <p:cNvPr id="98" name="Google Shape;98;p7"/>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1343C"/>
                </a:solidFill>
                <a:latin typeface="Times New Roman"/>
                <a:ea typeface="Times New Roman"/>
                <a:cs typeface="Times New Roman"/>
                <a:sym typeface="Times New Roman"/>
              </a:endParaRPr>
            </a:p>
          </p:txBody>
        </p:sp>
        <p:sp>
          <p:nvSpPr>
            <p:cNvPr id="99" name="Google Shape;99;p7"/>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 sz="1050" b="0" i="0" u="none" strike="noStrike" cap="none" dirty="0">
                  <a:solidFill>
                    <a:srgbClr val="31343C"/>
                  </a:solidFill>
                  <a:latin typeface="Times New Roman"/>
                  <a:ea typeface="Times New Roman"/>
                  <a:cs typeface="Times New Roman"/>
                  <a:sym typeface="Times New Roman"/>
                </a:rPr>
                <a:t>4</a:t>
              </a:r>
              <a:endParaRPr sz="1050" b="0" i="0" u="none" strike="noStrike" cap="none" dirty="0">
                <a:solidFill>
                  <a:srgbClr val="31343C"/>
                </a:solidFill>
                <a:latin typeface="Times New Roman"/>
                <a:ea typeface="Times New Roman"/>
                <a:cs typeface="Times New Roman"/>
                <a:sym typeface="Times New Roman"/>
              </a:endParaRPr>
            </a:p>
          </p:txBody>
        </p:sp>
      </p:grpSp>
      <p:grpSp>
        <p:nvGrpSpPr>
          <p:cNvPr id="100" name="Google Shape;100;p7"/>
          <p:cNvGrpSpPr/>
          <p:nvPr/>
        </p:nvGrpSpPr>
        <p:grpSpPr>
          <a:xfrm>
            <a:off x="2909724" y="3356560"/>
            <a:ext cx="473400" cy="473400"/>
            <a:chOff x="2824664" y="3576300"/>
            <a:chExt cx="473400" cy="473400"/>
          </a:xfrm>
        </p:grpSpPr>
        <p:sp>
          <p:nvSpPr>
            <p:cNvPr id="101" name="Google Shape;101;p7"/>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31343C"/>
                </a:solidFill>
                <a:latin typeface="Times New Roman"/>
                <a:ea typeface="Times New Roman"/>
                <a:cs typeface="Times New Roman"/>
                <a:sym typeface="Times New Roman"/>
              </a:endParaRPr>
            </a:p>
          </p:txBody>
        </p:sp>
        <p:sp>
          <p:nvSpPr>
            <p:cNvPr id="102" name="Google Shape;102;p7"/>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50"/>
                <a:buFont typeface="Arial"/>
                <a:buNone/>
              </a:pPr>
              <a:r>
                <a:rPr lang="en" sz="1050" b="0" i="0" u="none" strike="noStrike" cap="none">
                  <a:solidFill>
                    <a:srgbClr val="31343C"/>
                  </a:solidFill>
                  <a:latin typeface="Times New Roman"/>
                  <a:ea typeface="Times New Roman"/>
                  <a:cs typeface="Times New Roman"/>
                  <a:sym typeface="Times New Roman"/>
                </a:rPr>
                <a:t>2</a:t>
              </a:r>
              <a:endParaRPr sz="1050" b="0" i="0" u="none" strike="noStrike" cap="none">
                <a:solidFill>
                  <a:srgbClr val="31343C"/>
                </a:solidFill>
                <a:latin typeface="Times New Roman"/>
                <a:ea typeface="Times New Roman"/>
                <a:cs typeface="Times New Roman"/>
                <a:sym typeface="Times New Roman"/>
              </a:endParaRPr>
            </a:p>
          </p:txBody>
        </p:sp>
      </p:grpSp>
      <p:sp>
        <p:nvSpPr>
          <p:cNvPr id="103" name="Google Shape;103;p7"/>
          <p:cNvSpPr txBox="1"/>
          <p:nvPr/>
        </p:nvSpPr>
        <p:spPr>
          <a:xfrm>
            <a:off x="1464910" y="93636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Clr>
                <a:srgbClr val="000000"/>
              </a:buClr>
              <a:buSzPts val="1050"/>
              <a:buFont typeface="Arial"/>
              <a:buNone/>
            </a:pPr>
            <a:r>
              <a:rPr lang="en" sz="1050" b="0" i="0" u="none" strike="noStrike" cap="none" dirty="0">
                <a:solidFill>
                  <a:srgbClr val="31343C"/>
                </a:solidFill>
                <a:latin typeface="Times New Roman"/>
                <a:ea typeface="Times New Roman"/>
                <a:cs typeface="Times New Roman"/>
                <a:sym typeface="Times New Roman"/>
              </a:rPr>
              <a:t>Extractive Text Summarization using Sentence Ranking</a:t>
            </a:r>
            <a:endParaRPr sz="1050" b="0" i="0" u="none" strike="noStrike" cap="none" dirty="0">
              <a:solidFill>
                <a:srgbClr val="31343C"/>
              </a:solidFill>
              <a:latin typeface="Times New Roman"/>
              <a:ea typeface="Times New Roman"/>
              <a:cs typeface="Times New Roman"/>
              <a:sym typeface="Times New Roman"/>
            </a:endParaRPr>
          </a:p>
        </p:txBody>
      </p:sp>
      <p:sp>
        <p:nvSpPr>
          <p:cNvPr id="104" name="Google Shape;104;p7"/>
          <p:cNvSpPr txBox="1"/>
          <p:nvPr/>
        </p:nvSpPr>
        <p:spPr>
          <a:xfrm>
            <a:off x="4531299" y="3898605"/>
            <a:ext cx="1286400" cy="658984"/>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Clr>
                <a:srgbClr val="000000"/>
              </a:buClr>
              <a:buSzPts val="1050"/>
              <a:buFont typeface="Arial"/>
              <a:buNone/>
            </a:pPr>
            <a:r>
              <a:rPr lang="en" sz="1050" b="0" i="0" u="none" strike="noStrike" cap="none" dirty="0">
                <a:solidFill>
                  <a:srgbClr val="31343C"/>
                </a:solidFill>
                <a:latin typeface="Times New Roman"/>
                <a:ea typeface="Times New Roman"/>
                <a:cs typeface="Times New Roman"/>
                <a:sym typeface="Times New Roman"/>
              </a:rPr>
              <a:t>NLP based Latent Semantic Analysis for Legal Text Summarization</a:t>
            </a:r>
            <a:endParaRPr sz="1050" b="0" i="0" u="none" strike="noStrike" cap="none" dirty="0">
              <a:solidFill>
                <a:srgbClr val="31343C"/>
              </a:solidFill>
              <a:latin typeface="Times New Roman"/>
              <a:ea typeface="Times New Roman"/>
              <a:cs typeface="Times New Roman"/>
              <a:sym typeface="Times New Roman"/>
            </a:endParaRPr>
          </a:p>
        </p:txBody>
      </p:sp>
      <p:sp>
        <p:nvSpPr>
          <p:cNvPr id="105" name="Google Shape;105;p7"/>
          <p:cNvSpPr txBox="1"/>
          <p:nvPr/>
        </p:nvSpPr>
        <p:spPr>
          <a:xfrm>
            <a:off x="6492324" y="384386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Clr>
                <a:srgbClr val="000000"/>
              </a:buClr>
              <a:buSzPts val="1050"/>
              <a:buFont typeface="Arial"/>
              <a:buNone/>
            </a:pPr>
            <a:endParaRPr sz="1050" b="0" i="0" u="none" strike="noStrike" cap="none">
              <a:solidFill>
                <a:srgbClr val="31343C"/>
              </a:solidFill>
              <a:latin typeface="Times New Roman"/>
              <a:ea typeface="Times New Roman"/>
              <a:cs typeface="Times New Roman"/>
              <a:sym typeface="Times New Roman"/>
            </a:endParaRPr>
          </a:p>
        </p:txBody>
      </p:sp>
      <p:sp>
        <p:nvSpPr>
          <p:cNvPr id="106" name="Google Shape;106;p7"/>
          <p:cNvSpPr txBox="1"/>
          <p:nvPr/>
        </p:nvSpPr>
        <p:spPr>
          <a:xfrm>
            <a:off x="3585510" y="701284"/>
            <a:ext cx="1286400" cy="7137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 sz="1050" b="0" i="0" u="none" strike="noStrike" cap="none" dirty="0">
                <a:solidFill>
                  <a:srgbClr val="31343C"/>
                </a:solidFill>
                <a:latin typeface="Times New Roman"/>
                <a:ea typeface="Times New Roman"/>
                <a:cs typeface="Times New Roman"/>
                <a:sym typeface="Times New Roman"/>
              </a:rPr>
              <a:t>Analyzing Fuzzy Based Approach for Extractive Text Summarization</a:t>
            </a:r>
            <a:endParaRPr sz="1050" b="0" i="0" u="none" strike="noStrike" cap="none" dirty="0">
              <a:solidFill>
                <a:srgbClr val="31343C"/>
              </a:solidFill>
              <a:latin typeface="Times New Roman"/>
              <a:ea typeface="Times New Roman"/>
              <a:cs typeface="Times New Roman"/>
              <a:sym typeface="Times New Roman"/>
            </a:endParaRPr>
          </a:p>
        </p:txBody>
      </p:sp>
      <p:sp>
        <p:nvSpPr>
          <p:cNvPr id="107" name="Google Shape;107;p7"/>
          <p:cNvSpPr txBox="1"/>
          <p:nvPr/>
        </p:nvSpPr>
        <p:spPr>
          <a:xfrm>
            <a:off x="5521049" y="669659"/>
            <a:ext cx="1286400" cy="814001"/>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050"/>
              <a:buFont typeface="Arial"/>
              <a:buNone/>
            </a:pPr>
            <a:r>
              <a:rPr lang="en" sz="1050" b="0" i="0" u="none" strike="noStrike" cap="none" dirty="0">
                <a:solidFill>
                  <a:srgbClr val="31343C"/>
                </a:solidFill>
                <a:latin typeface="Times New Roman"/>
                <a:ea typeface="Times New Roman"/>
                <a:cs typeface="Times New Roman"/>
                <a:sym typeface="Times New Roman"/>
              </a:rPr>
              <a:t>Abstractive Method of Text Summarization with Sequence to Sequence RNN ’s</a:t>
            </a:r>
            <a:endParaRPr sz="1050" b="0" i="0" u="none" strike="noStrike" cap="none" dirty="0">
              <a:solidFill>
                <a:srgbClr val="31343C"/>
              </a:solidFill>
              <a:latin typeface="Times New Roman"/>
              <a:ea typeface="Times New Roman"/>
              <a:cs typeface="Times New Roman"/>
              <a:sym typeface="Times New Roman"/>
            </a:endParaRPr>
          </a:p>
        </p:txBody>
      </p:sp>
      <p:sp>
        <p:nvSpPr>
          <p:cNvPr id="108" name="Google Shape;108;p7"/>
          <p:cNvSpPr txBox="1"/>
          <p:nvPr/>
        </p:nvSpPr>
        <p:spPr>
          <a:xfrm>
            <a:off x="2503224" y="3871936"/>
            <a:ext cx="1286400" cy="895200"/>
          </a:xfrm>
          <a:prstGeom prst="rect">
            <a:avLst/>
          </a:prstGeom>
          <a:noFill/>
          <a:ln>
            <a:noFill/>
          </a:ln>
        </p:spPr>
        <p:txBody>
          <a:bodyPr spcFirstLastPara="1" wrap="square" lIns="0" tIns="0" rIns="0" bIns="0" anchor="t" anchorCtr="0">
            <a:noAutofit/>
          </a:bodyPr>
          <a:lstStyle/>
          <a:p>
            <a:pPr marL="0" marR="0" lvl="0" indent="0" algn="ctr" rtl="0">
              <a:lnSpc>
                <a:spcPct val="107000"/>
              </a:lnSpc>
              <a:spcBef>
                <a:spcPts val="0"/>
              </a:spcBef>
              <a:spcAft>
                <a:spcPts val="800"/>
              </a:spcAft>
              <a:buClr>
                <a:srgbClr val="000000"/>
              </a:buClr>
              <a:buSzPts val="1050"/>
              <a:buFont typeface="Arial"/>
              <a:buNone/>
            </a:pPr>
            <a:r>
              <a:rPr lang="en" sz="1050" b="0" i="0" u="none" strike="noStrike" cap="none" dirty="0">
                <a:solidFill>
                  <a:srgbClr val="000000"/>
                </a:solidFill>
                <a:latin typeface="Times New Roman"/>
                <a:ea typeface="Times New Roman"/>
                <a:cs typeface="Times New Roman"/>
                <a:sym typeface="Times New Roman"/>
              </a:rPr>
              <a:t>Extractive Text Summarization by Feature-Based Sentence Extraction </a:t>
            </a:r>
            <a:r>
              <a:rPr lang="en" sz="1050" b="0" i="0" u="none" strike="noStrike" cap="none" dirty="0">
                <a:solidFill>
                  <a:srgbClr val="31343C"/>
                </a:solidFill>
                <a:latin typeface="Times New Roman"/>
                <a:ea typeface="Times New Roman"/>
                <a:cs typeface="Times New Roman"/>
                <a:sym typeface="Times New Roman"/>
              </a:rPr>
              <a:t>using</a:t>
            </a:r>
            <a:r>
              <a:rPr lang="en" sz="1050" b="0" i="0" u="none" strike="noStrike" cap="none" dirty="0">
                <a:solidFill>
                  <a:srgbClr val="000000"/>
                </a:solidFill>
                <a:latin typeface="Times New Roman"/>
                <a:ea typeface="Times New Roman"/>
                <a:cs typeface="Times New Roman"/>
                <a:sym typeface="Times New Roman"/>
              </a:rPr>
              <a:t> Rule-Based concept</a:t>
            </a:r>
            <a:endParaRPr sz="1050" b="0" i="0" u="none" strike="noStrike" cap="none" dirty="0">
              <a:solidFill>
                <a:srgbClr val="000000"/>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5" name="Google Shape;115;p8"/>
          <p:cNvSpPr txBox="1">
            <a:spLocks noGrp="1"/>
          </p:cNvSpPr>
          <p:nvPr>
            <p:ph type="title"/>
          </p:nvPr>
        </p:nvSpPr>
        <p:spPr>
          <a:xfrm>
            <a:off x="855345" y="93345"/>
            <a:ext cx="7488555" cy="353695"/>
          </a:xfrm>
          <a:prstGeom prst="rect">
            <a:avLst/>
          </a:prstGeom>
          <a:noFill/>
          <a:ln>
            <a:noFill/>
          </a:ln>
        </p:spPr>
        <p:txBody>
          <a:bodyPr spcFirstLastPara="1" wrap="square" lIns="0" tIns="0" rIns="0" bIns="0" anchor="b" anchorCtr="0">
            <a:noAutofit/>
          </a:bodyPr>
          <a:lstStyle/>
          <a:p>
            <a:pPr marL="0" lvl="0" indent="0" algn="ctr" rtl="0">
              <a:lnSpc>
                <a:spcPct val="90000"/>
              </a:lnSpc>
              <a:spcBef>
                <a:spcPts val="0"/>
              </a:spcBef>
              <a:spcAft>
                <a:spcPts val="0"/>
              </a:spcAft>
              <a:buSzPts val="3200"/>
              <a:buNone/>
            </a:pPr>
            <a:r>
              <a:rPr lang="en" sz="1600" dirty="0">
                <a:solidFill>
                  <a:srgbClr val="31343C"/>
                </a:solidFill>
                <a:latin typeface="Times New Roman"/>
                <a:ea typeface="Times New Roman"/>
                <a:cs typeface="Times New Roman"/>
                <a:sym typeface="Times New Roman"/>
              </a:rPr>
              <a:t>Extractive Text Summarization using Sentence Ranking</a:t>
            </a:r>
            <a:endParaRPr sz="1600" dirty="0">
              <a:latin typeface="Times New Roman"/>
              <a:ea typeface="Times New Roman"/>
              <a:cs typeface="Times New Roman"/>
              <a:sym typeface="Times New Roman"/>
            </a:endParaRPr>
          </a:p>
        </p:txBody>
      </p:sp>
      <p:sp>
        <p:nvSpPr>
          <p:cNvPr id="113" name="Google Shape;113;p8"/>
          <p:cNvSpPr txBox="1">
            <a:spLocks noGrp="1"/>
          </p:cNvSpPr>
          <p:nvPr>
            <p:ph type="body" idx="1"/>
          </p:nvPr>
        </p:nvSpPr>
        <p:spPr>
          <a:xfrm>
            <a:off x="407675" y="815150"/>
            <a:ext cx="8415900" cy="4049100"/>
          </a:xfrm>
          <a:prstGeom prst="rect">
            <a:avLst/>
          </a:prstGeom>
          <a:noFill/>
          <a:ln>
            <a:noFill/>
          </a:ln>
        </p:spPr>
        <p:txBody>
          <a:bodyPr spcFirstLastPara="1" wrap="square" lIns="0" tIns="0" rIns="0" bIns="0" anchor="t" anchorCtr="0">
            <a:noAutofit/>
          </a:bodyPr>
          <a:lstStyle/>
          <a:p>
            <a:pPr marL="457200" lvl="0"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Dataset : 5 documents with 20 sentences</a:t>
            </a:r>
            <a:endParaRPr sz="1200" dirty="0">
              <a:latin typeface="Times New Roman" panose="02020603050405020304" pitchFamily="18" charset="0"/>
              <a:cs typeface="Times New Roman" panose="02020603050405020304" pitchFamily="18" charset="0"/>
            </a:endParaRPr>
          </a:p>
          <a:p>
            <a:pPr marL="457200" lvl="0"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Moto : Summarize documents using Extractive Text Summarization.</a:t>
            </a:r>
            <a:endParaRPr sz="1200" dirty="0">
              <a:latin typeface="Times New Roman" panose="02020603050405020304" pitchFamily="18" charset="0"/>
              <a:cs typeface="Times New Roman" panose="02020603050405020304" pitchFamily="18" charset="0"/>
            </a:endParaRPr>
          </a:p>
          <a:p>
            <a:pPr marL="457200" lvl="0"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Approach : Extractive Text Summarization using Sentence Ranking [1]</a:t>
            </a:r>
            <a:endParaRPr sz="1200" dirty="0">
              <a:latin typeface="Times New Roman" panose="02020603050405020304" pitchFamily="18" charset="0"/>
              <a:cs typeface="Times New Roman" panose="02020603050405020304" pitchFamily="18" charset="0"/>
            </a:endParaRPr>
          </a:p>
          <a:p>
            <a:pPr marL="457200" lvl="0"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Implementation : </a:t>
            </a:r>
            <a:endParaRPr sz="1200" dirty="0">
              <a:latin typeface="Times New Roman" panose="02020603050405020304" pitchFamily="18" charset="0"/>
              <a:ea typeface="Times New Roman"/>
              <a:cs typeface="Times New Roman" panose="02020603050405020304" pitchFamily="18" charset="0"/>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Firstly, the file which is given as input is tokenized.</a:t>
            </a:r>
            <a:endParaRPr sz="1200" dirty="0">
              <a:latin typeface="Times New Roman" panose="02020603050405020304" pitchFamily="18" charset="0"/>
              <a:ea typeface="Times New Roman"/>
              <a:cs typeface="Times New Roman" panose="02020603050405020304" pitchFamily="18" charset="0"/>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 The stop words are removed from the text. </a:t>
            </a:r>
            <a:endParaRPr sz="1200" dirty="0">
              <a:latin typeface="Times New Roman" panose="02020603050405020304" pitchFamily="18" charset="0"/>
              <a:ea typeface="Times New Roman"/>
              <a:cs typeface="Times New Roman" panose="02020603050405020304" pitchFamily="18" charset="0"/>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The words which are remained are considered as a keyword. </a:t>
            </a:r>
            <a:endParaRPr sz="1200" dirty="0">
              <a:latin typeface="Times New Roman" panose="02020603050405020304" pitchFamily="18" charset="0"/>
              <a:ea typeface="Times New Roman"/>
              <a:cs typeface="Times New Roman" panose="02020603050405020304" pitchFamily="18" charset="0"/>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After completing this preprocessing step we are calculating frequency.</a:t>
            </a:r>
            <a:endParaRPr sz="1200" dirty="0">
              <a:latin typeface="Times New Roman" panose="02020603050405020304" pitchFamily="18" charset="0"/>
              <a:ea typeface="Times New Roman"/>
              <a:cs typeface="Times New Roman" panose="02020603050405020304" pitchFamily="18" charset="0"/>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Now weighted frequency of the word is calculated.</a:t>
            </a:r>
            <a:endParaRPr sz="1200" dirty="0">
              <a:latin typeface="Times New Roman" panose="02020603050405020304" pitchFamily="18" charset="0"/>
              <a:ea typeface="Times New Roman"/>
              <a:cs typeface="Times New Roman" panose="02020603050405020304" pitchFamily="18" charset="0"/>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Finally, summarizer will extract the high weighted frequency sentences and the extracted sentences are converted into audio form.</a:t>
            </a:r>
            <a:endParaRPr sz="1200" dirty="0">
              <a:latin typeface="Times New Roman" panose="02020603050405020304" pitchFamily="18" charset="0"/>
              <a:cs typeface="Times New Roman" panose="02020603050405020304" pitchFamily="18" charset="0"/>
            </a:endParaRPr>
          </a:p>
          <a:p>
            <a:pPr marL="457200" lvl="0" indent="0" algn="just" rtl="0">
              <a:lnSpc>
                <a:spcPct val="115000"/>
              </a:lnSpc>
              <a:spcBef>
                <a:spcPts val="0"/>
              </a:spcBef>
              <a:spcAft>
                <a:spcPts val="0"/>
              </a:spcAft>
              <a:buSzPts val="2400"/>
              <a:buNone/>
            </a:pPr>
            <a:endParaRPr sz="1200" dirty="0">
              <a:latin typeface="Times New Roman" panose="02020603050405020304" pitchFamily="18" charset="0"/>
              <a:ea typeface="Times New Roman"/>
              <a:cs typeface="Times New Roman" panose="02020603050405020304" pitchFamily="18" charset="0"/>
              <a:sym typeface="Times New Roman"/>
            </a:endParaRPr>
          </a:p>
          <a:p>
            <a:pPr marL="457200" lvl="0"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DRAWBACK : Accuracy level is low.</a:t>
            </a:r>
            <a:endParaRPr sz="1200" dirty="0">
              <a:latin typeface="Times New Roman" panose="02020603050405020304" pitchFamily="18" charset="0"/>
              <a:cs typeface="Times New Roman" panose="02020603050405020304" pitchFamily="18" charset="0"/>
            </a:endParaRPr>
          </a:p>
          <a:p>
            <a:pPr marL="457200" lvl="0" indent="0" algn="just" rtl="0">
              <a:lnSpc>
                <a:spcPct val="115000"/>
              </a:lnSpc>
              <a:spcBef>
                <a:spcPts val="0"/>
              </a:spcBef>
              <a:spcAft>
                <a:spcPts val="0"/>
              </a:spcAft>
              <a:buSzPts val="2400"/>
              <a:buNone/>
            </a:pPr>
            <a:endParaRPr sz="1200" dirty="0">
              <a:latin typeface="Times New Roman" panose="02020603050405020304" pitchFamily="18" charset="0"/>
              <a:ea typeface="Times New Roman"/>
              <a:cs typeface="Times New Roman" panose="02020603050405020304" pitchFamily="18" charset="0"/>
              <a:sym typeface="Times New Roman"/>
            </a:endParaRPr>
          </a:p>
          <a:p>
            <a:pPr marL="457200" lvl="0"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FUTURE SCOPE : Multiple documents of similar topic can also be summarized.</a:t>
            </a:r>
            <a:endParaRPr sz="1200" dirty="0">
              <a:latin typeface="Times New Roman" panose="02020603050405020304" pitchFamily="18" charset="0"/>
              <a:cs typeface="Times New Roman" panose="02020603050405020304" pitchFamily="18" charset="0"/>
            </a:endParaRPr>
          </a:p>
        </p:txBody>
      </p:sp>
      <p:sp>
        <p:nvSpPr>
          <p:cNvPr id="114" name="Google Shape;114;p8"/>
          <p:cNvSpPr txBox="1">
            <a:spLocks noGrp="1"/>
          </p:cNvSpPr>
          <p:nvPr>
            <p:ph type="sldNum" idx="12"/>
          </p:nvPr>
        </p:nvSpPr>
        <p:spPr>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8</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10"/>
          <p:cNvSpPr txBox="1">
            <a:spLocks noGrp="1"/>
          </p:cNvSpPr>
          <p:nvPr>
            <p:ph type="title"/>
          </p:nvPr>
        </p:nvSpPr>
        <p:spPr>
          <a:xfrm>
            <a:off x="855345" y="117475"/>
            <a:ext cx="7488555" cy="54356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SzPts val="3200"/>
              <a:buNone/>
            </a:pPr>
            <a:r>
              <a:rPr lang="en" sz="1400" dirty="0">
                <a:solidFill>
                  <a:srgbClr val="31343C"/>
                </a:solidFill>
                <a:latin typeface="Times New Roman"/>
                <a:ea typeface="Times New Roman"/>
                <a:cs typeface="Times New Roman"/>
                <a:sym typeface="Times New Roman"/>
              </a:rPr>
              <a:t>Extractive Text Summarization by Feature-Based Sentence Extraction</a:t>
            </a:r>
            <a:br>
              <a:rPr lang="en" sz="1400" dirty="0">
                <a:solidFill>
                  <a:srgbClr val="31343C"/>
                </a:solidFill>
                <a:latin typeface="Times New Roman"/>
                <a:ea typeface="Times New Roman"/>
                <a:cs typeface="Times New Roman"/>
                <a:sym typeface="Times New Roman"/>
              </a:rPr>
            </a:br>
            <a:r>
              <a:rPr lang="en" sz="1400" dirty="0">
                <a:solidFill>
                  <a:srgbClr val="31343C"/>
                </a:solidFill>
                <a:latin typeface="Times New Roman"/>
                <a:ea typeface="Times New Roman"/>
                <a:cs typeface="Times New Roman"/>
                <a:sym typeface="Times New Roman"/>
              </a:rPr>
              <a:t>Using Rule-Based  Concept</a:t>
            </a:r>
            <a:endParaRPr dirty="0"/>
          </a:p>
        </p:txBody>
      </p:sp>
      <p:sp>
        <p:nvSpPr>
          <p:cNvPr id="120" name="Google Shape;120;p10"/>
          <p:cNvSpPr txBox="1">
            <a:spLocks noGrp="1"/>
          </p:cNvSpPr>
          <p:nvPr>
            <p:ph type="body" idx="1"/>
          </p:nvPr>
        </p:nvSpPr>
        <p:spPr>
          <a:xfrm>
            <a:off x="351790" y="728345"/>
            <a:ext cx="5323840" cy="4339590"/>
          </a:xfrm>
          <a:prstGeom prst="rect">
            <a:avLst/>
          </a:prstGeom>
          <a:noFill/>
          <a:ln>
            <a:noFill/>
          </a:ln>
        </p:spPr>
        <p:txBody>
          <a:bodyPr spcFirstLastPara="1" wrap="square" lIns="0" tIns="0" rIns="0" bIns="0" anchor="t" anchorCtr="0">
            <a:noAutofit/>
          </a:bodyPr>
          <a:lstStyle/>
          <a:p>
            <a:pPr marL="457200" lvl="0"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Dataset : Document Understanding Conferences (DUC) 2002 dataset.</a:t>
            </a:r>
            <a:endParaRPr sz="1200" dirty="0">
              <a:latin typeface="Times New Roman" panose="02020603050405020304" pitchFamily="18" charset="0"/>
              <a:cs typeface="Times New Roman" panose="02020603050405020304" pitchFamily="18" charset="0"/>
            </a:endParaRPr>
          </a:p>
          <a:p>
            <a:pPr marL="457200" lvl="0"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Work : Summarize documents using Extractive Text Summarization.</a:t>
            </a:r>
            <a:endParaRPr sz="1200" dirty="0">
              <a:latin typeface="Times New Roman" panose="02020603050405020304" pitchFamily="18" charset="0"/>
              <a:cs typeface="Times New Roman" panose="02020603050405020304" pitchFamily="18" charset="0"/>
            </a:endParaRPr>
          </a:p>
          <a:p>
            <a:pPr marL="457200" lvl="0"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Approach : Extractive Text Summarization using Rule-Based Summarizer [2]</a:t>
            </a:r>
            <a:endParaRPr sz="1200" dirty="0">
              <a:latin typeface="Times New Roman" panose="02020603050405020304" pitchFamily="18" charset="0"/>
              <a:cs typeface="Times New Roman" panose="02020603050405020304" pitchFamily="18" charset="0"/>
            </a:endParaRPr>
          </a:p>
          <a:p>
            <a:pPr marL="457200" lvl="0"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Implementation : </a:t>
            </a:r>
            <a:endParaRPr sz="1200" dirty="0">
              <a:latin typeface="Times New Roman" panose="02020603050405020304" pitchFamily="18" charset="0"/>
              <a:ea typeface="Times New Roman"/>
              <a:cs typeface="Times New Roman" panose="02020603050405020304" pitchFamily="18" charset="0"/>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Pre-processing is the most primary step.</a:t>
            </a:r>
            <a:endParaRPr sz="1200" dirty="0">
              <a:latin typeface="Times New Roman" panose="02020603050405020304" pitchFamily="18" charset="0"/>
              <a:ea typeface="Times New Roman"/>
              <a:cs typeface="Times New Roman" panose="02020603050405020304" pitchFamily="18" charset="0"/>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Then, the next step is keyword extraction.</a:t>
            </a:r>
            <a:endParaRPr sz="1200" dirty="0">
              <a:latin typeface="Times New Roman" panose="02020603050405020304" pitchFamily="18" charset="0"/>
              <a:ea typeface="Times New Roman"/>
              <a:cs typeface="Times New Roman" panose="02020603050405020304" pitchFamily="18" charset="0"/>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Then comes the pruning, a threshold is defined. </a:t>
            </a:r>
            <a:endParaRPr sz="1200" dirty="0">
              <a:latin typeface="Times New Roman" panose="02020603050405020304" pitchFamily="18" charset="0"/>
              <a:ea typeface="Times New Roman"/>
              <a:cs typeface="Times New Roman" panose="02020603050405020304" pitchFamily="18" charset="0"/>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Once threshold is calculated, all terms with tf less than the threshold value are pruned off from the document. </a:t>
            </a:r>
            <a:endParaRPr sz="1200" dirty="0">
              <a:latin typeface="Times New Roman" panose="02020603050405020304" pitchFamily="18" charset="0"/>
              <a:ea typeface="Times New Roman"/>
              <a:cs typeface="Times New Roman" panose="02020603050405020304" pitchFamily="18" charset="0"/>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Seven features are calculated for each sentence and each feature is given a value from 0 to 1 after normalization. </a:t>
            </a:r>
            <a:endParaRPr sz="1200" dirty="0">
              <a:latin typeface="Times New Roman" panose="02020603050405020304" pitchFamily="18" charset="0"/>
              <a:ea typeface="Times New Roman"/>
              <a:cs typeface="Times New Roman" panose="02020603050405020304" pitchFamily="18" charset="0"/>
              <a:sym typeface="Times New Roman"/>
            </a:endParaRPr>
          </a:p>
          <a:p>
            <a:pPr marL="914400" lvl="1"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All sentences are sorted in ascending order based on their scores. Final extractive summary of the document will be displayed.</a:t>
            </a:r>
            <a:endParaRPr sz="1200" dirty="0">
              <a:latin typeface="Times New Roman" panose="02020603050405020304" pitchFamily="18" charset="0"/>
              <a:cs typeface="Times New Roman" panose="02020603050405020304" pitchFamily="18" charset="0"/>
            </a:endParaRPr>
          </a:p>
          <a:p>
            <a:pPr marL="457200" lvl="0" indent="0" algn="just" rtl="0">
              <a:lnSpc>
                <a:spcPct val="115000"/>
              </a:lnSpc>
              <a:spcBef>
                <a:spcPts val="0"/>
              </a:spcBef>
              <a:spcAft>
                <a:spcPts val="0"/>
              </a:spcAft>
              <a:buSzPts val="2400"/>
              <a:buNone/>
            </a:pPr>
            <a:endParaRPr sz="1200" dirty="0">
              <a:latin typeface="Times New Roman" panose="02020603050405020304" pitchFamily="18" charset="0"/>
              <a:ea typeface="Times New Roman"/>
              <a:cs typeface="Times New Roman" panose="02020603050405020304" pitchFamily="18" charset="0"/>
              <a:sym typeface="Times New Roman"/>
            </a:endParaRPr>
          </a:p>
          <a:p>
            <a:pPr marL="457200" lvl="0"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DRAWBACK : Accuracy level is low.</a:t>
            </a:r>
            <a:endParaRPr sz="1200" dirty="0">
              <a:latin typeface="Times New Roman" panose="02020603050405020304" pitchFamily="18" charset="0"/>
              <a:cs typeface="Times New Roman" panose="02020603050405020304" pitchFamily="18" charset="0"/>
            </a:endParaRPr>
          </a:p>
          <a:p>
            <a:pPr marL="457200" lvl="0" indent="0" algn="just" rtl="0">
              <a:lnSpc>
                <a:spcPct val="115000"/>
              </a:lnSpc>
              <a:spcBef>
                <a:spcPts val="0"/>
              </a:spcBef>
              <a:spcAft>
                <a:spcPts val="0"/>
              </a:spcAft>
              <a:buSzPts val="2400"/>
              <a:buNone/>
            </a:pPr>
            <a:endParaRPr sz="1200" dirty="0">
              <a:latin typeface="Times New Roman" panose="02020603050405020304" pitchFamily="18" charset="0"/>
              <a:ea typeface="Times New Roman"/>
              <a:cs typeface="Times New Roman" panose="02020603050405020304" pitchFamily="18" charset="0"/>
              <a:sym typeface="Times New Roman"/>
            </a:endParaRPr>
          </a:p>
          <a:p>
            <a:pPr marL="457200" lvl="0" indent="-304800" algn="just" rtl="0">
              <a:lnSpc>
                <a:spcPct val="115000"/>
              </a:lnSpc>
              <a:spcBef>
                <a:spcPts val="0"/>
              </a:spcBef>
              <a:spcAft>
                <a:spcPts val="0"/>
              </a:spcAft>
              <a:buClr>
                <a:schemeClr val="dk1"/>
              </a:buClr>
              <a:buSzPts val="1200"/>
              <a:buFont typeface="Times New Roman"/>
              <a:buChar char="➢"/>
            </a:pPr>
            <a:r>
              <a:rPr lang="en" sz="1200" dirty="0">
                <a:latin typeface="Times New Roman" panose="02020603050405020304" pitchFamily="18" charset="0"/>
                <a:ea typeface="Times New Roman"/>
                <a:cs typeface="Times New Roman" panose="02020603050405020304" pitchFamily="18" charset="0"/>
                <a:sym typeface="Times New Roman"/>
              </a:rPr>
              <a:t>FUTURE SCOPE : Multiple documents of similar topic can also be summarized.</a:t>
            </a:r>
            <a:endParaRPr sz="1200" dirty="0">
              <a:latin typeface="Times New Roman" panose="02020603050405020304" pitchFamily="18" charset="0"/>
              <a:cs typeface="Times New Roman" panose="02020603050405020304" pitchFamily="18" charset="0"/>
            </a:endParaRPr>
          </a:p>
        </p:txBody>
      </p:sp>
      <p:sp>
        <p:nvSpPr>
          <p:cNvPr id="121" name="Google Shape;121;p10"/>
          <p:cNvSpPr txBox="1">
            <a:spLocks noGrp="1"/>
          </p:cNvSpPr>
          <p:nvPr>
            <p:ph type="sldNum" idx="12"/>
          </p:nvPr>
        </p:nvSpPr>
        <p:spPr>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SzPts val="1300"/>
              <a:buNone/>
            </a:pPr>
            <a:r>
              <a:rPr lang="en"/>
              <a:t>9</a:t>
            </a:r>
            <a:endParaRPr/>
          </a:p>
        </p:txBody>
      </p:sp>
      <p:pic>
        <p:nvPicPr>
          <p:cNvPr id="123" name="Google Shape;123;p10"/>
          <p:cNvPicPr preferRelativeResize="0"/>
          <p:nvPr/>
        </p:nvPicPr>
        <p:blipFill rotWithShape="1">
          <a:blip r:embed="rId3">
            <a:alphaModFix/>
          </a:blip>
          <a:srcRect/>
          <a:stretch/>
        </p:blipFill>
        <p:spPr>
          <a:xfrm>
            <a:off x="5959475" y="892810"/>
            <a:ext cx="2712720" cy="3581400"/>
          </a:xfrm>
          <a:prstGeom prst="rect">
            <a:avLst/>
          </a:prstGeom>
          <a:noFill/>
          <a:ln>
            <a:noFill/>
          </a:ln>
        </p:spPr>
      </p:pic>
    </p:spTree>
  </p:cSld>
  <p:clrMapOvr>
    <a:masterClrMapping/>
  </p:clrMapOvr>
</p:sld>
</file>

<file path=ppt/theme/theme1.xml><?xml version="1.0" encoding="utf-8"?>
<a:theme xmlns:a="http://schemas.openxmlformats.org/drawingml/2006/main" name="Adrian template">
  <a:themeElements>
    <a:clrScheme name="Custom 347">
      <a:dk1>
        <a:srgbClr val="424650"/>
      </a:dk1>
      <a:lt1>
        <a:srgbClr val="FFFFFF"/>
      </a:lt1>
      <a:dk2>
        <a:srgbClr val="878A96"/>
      </a:dk2>
      <a:lt2>
        <a:srgbClr val="F6F6F5"/>
      </a:lt2>
      <a:accent1>
        <a:srgbClr val="ABB4B8"/>
      </a:accent1>
      <a:accent2>
        <a:srgbClr val="D6DAE0"/>
      </a:accent2>
      <a:accent3>
        <a:srgbClr val="E7ECF0"/>
      </a:accent3>
      <a:accent4>
        <a:srgbClr val="A99282"/>
      </a:accent4>
      <a:accent5>
        <a:srgbClr val="D1B8B0"/>
      </a:accent5>
      <a:accent6>
        <a:srgbClr val="DBCEC4"/>
      </a:accent6>
      <a:hlink>
        <a:srgbClr val="7E87A5"/>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159</TotalTime>
  <Words>2135</Words>
  <Application>Microsoft Office PowerPoint</Application>
  <PresentationFormat>On-screen Show (16:9)</PresentationFormat>
  <Paragraphs>246</Paragraphs>
  <Slides>28</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Times New Roman</vt:lpstr>
      <vt:lpstr>Calibri</vt:lpstr>
      <vt:lpstr>Arial</vt:lpstr>
      <vt:lpstr>Inria Serif</vt:lpstr>
      <vt:lpstr>Inria Sans Light</vt:lpstr>
      <vt:lpstr>Noto Sans Symbols</vt:lpstr>
      <vt:lpstr>Adrian template</vt:lpstr>
      <vt:lpstr>COMPUTERIZED SYNOPSIS GENERATOR</vt:lpstr>
      <vt:lpstr>Team Members</vt:lpstr>
      <vt:lpstr>Introduction</vt:lpstr>
      <vt:lpstr>Motivation</vt:lpstr>
      <vt:lpstr>Problem Statement</vt:lpstr>
      <vt:lpstr>Literature Review</vt:lpstr>
      <vt:lpstr>PowerPoint Presentation</vt:lpstr>
      <vt:lpstr>Extractive Text Summarization using Sentence Ranking</vt:lpstr>
      <vt:lpstr>Extractive Text Summarization by Feature-Based Sentence Extraction Using Rule-Based  Concept</vt:lpstr>
      <vt:lpstr>Gensim for Extractive Text Summarization</vt:lpstr>
      <vt:lpstr>NLP based Latent Semantic Analysis for Legal Text Summarization</vt:lpstr>
      <vt:lpstr>PowerPoint Presentation</vt:lpstr>
      <vt:lpstr>PowerPoint Presentation</vt:lpstr>
      <vt:lpstr>PowerPoint Presentation</vt:lpstr>
      <vt:lpstr>Implementation</vt:lpstr>
      <vt:lpstr>PowerPoint Presentation</vt:lpstr>
      <vt:lpstr>Speech To Text</vt:lpstr>
      <vt:lpstr>PowerPoint Presentation</vt:lpstr>
      <vt:lpstr>Pegasus (xsum)_Abstractive This model gives very short abstractive summary of the text passage.</vt:lpstr>
      <vt:lpstr>Pegasus (Large)_Extractive</vt:lpstr>
      <vt:lpstr>Pegasus (Reddit-tifu)_Abstractive</vt:lpstr>
      <vt:lpstr>Gensim Approach - Extractive</vt:lpstr>
      <vt:lpstr>Rulebased Model</vt:lpstr>
      <vt:lpstr>Textrank Model</vt:lpstr>
      <vt:lpstr>Comparison of outputs</vt:lpstr>
      <vt:lpstr>Pre-Processing</vt:lpstr>
      <vt:lpstr> 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RNN ENFORCED COMPUTERIZED SYNOPSIS BUILDER</dc:title>
  <cp:lastModifiedBy>Yash Jobalia</cp:lastModifiedBy>
  <cp:revision>21</cp:revision>
  <dcterms:modified xsi:type="dcterms:W3CDTF">2021-10-24T10:03:14Z</dcterms:modified>
</cp:coreProperties>
</file>